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6"/>
  </p:notesMasterIdLst>
  <p:handoutMasterIdLst>
    <p:handoutMasterId r:id="rId37"/>
  </p:handoutMasterIdLst>
  <p:sldIdLst>
    <p:sldId id="260" r:id="rId2"/>
    <p:sldId id="345" r:id="rId3"/>
    <p:sldId id="307" r:id="rId4"/>
    <p:sldId id="316" r:id="rId5"/>
    <p:sldId id="317" r:id="rId6"/>
    <p:sldId id="294" r:id="rId7"/>
    <p:sldId id="308" r:id="rId8"/>
    <p:sldId id="336" r:id="rId9"/>
    <p:sldId id="324" r:id="rId10"/>
    <p:sldId id="325" r:id="rId11"/>
    <p:sldId id="326" r:id="rId12"/>
    <p:sldId id="337" r:id="rId13"/>
    <p:sldId id="309" r:id="rId14"/>
    <p:sldId id="330" r:id="rId15"/>
    <p:sldId id="338" r:id="rId16"/>
    <p:sldId id="320" r:id="rId17"/>
    <p:sldId id="328" r:id="rId18"/>
    <p:sldId id="311" r:id="rId19"/>
    <p:sldId id="339" r:id="rId20"/>
    <p:sldId id="333" r:id="rId21"/>
    <p:sldId id="334" r:id="rId22"/>
    <p:sldId id="340" r:id="rId23"/>
    <p:sldId id="312" r:id="rId24"/>
    <p:sldId id="342" r:id="rId25"/>
    <p:sldId id="331" r:id="rId26"/>
    <p:sldId id="343" r:id="rId27"/>
    <p:sldId id="341" r:id="rId28"/>
    <p:sldId id="268" r:id="rId29"/>
    <p:sldId id="269" r:id="rId30"/>
    <p:sldId id="335" r:id="rId31"/>
    <p:sldId id="288" r:id="rId32"/>
    <p:sldId id="319" r:id="rId33"/>
    <p:sldId id="314" r:id="rId34"/>
    <p:sldId id="270"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4E6"/>
    <a:srgbClr val="3B4A61"/>
    <a:srgbClr val="4F4F4F"/>
    <a:srgbClr val="FFFFFF"/>
    <a:srgbClr val="6B6B6B"/>
    <a:srgbClr val="5A9CDE"/>
    <a:srgbClr val="212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5097" autoAdjust="0"/>
  </p:normalViewPr>
  <p:slideViewPr>
    <p:cSldViewPr snapToGrid="0">
      <p:cViewPr>
        <p:scale>
          <a:sx n="90" d="100"/>
          <a:sy n="90" d="100"/>
        </p:scale>
        <p:origin x="970" y="62"/>
      </p:cViewPr>
      <p:guideLst/>
    </p:cSldViewPr>
  </p:slideViewPr>
  <p:outlineViewPr>
    <p:cViewPr>
      <p:scale>
        <a:sx n="33" d="100"/>
        <a:sy n="33" d="100"/>
      </p:scale>
      <p:origin x="0" y="-3860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588CE-29E6-4094-8E7B-ED69B218196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03CFB87-F60C-44EE-8CD9-2DA6D6DDA4FD}">
      <dgm:prSet phldrT="[Text]"/>
      <dgm:spPr/>
      <dgm:t>
        <a:bodyPr/>
        <a:lstStyle/>
        <a:p>
          <a:r>
            <a:rPr lang="en-US" dirty="0"/>
            <a:t>Establish POCs and Transportation Agreement for district and OCS  </a:t>
          </a:r>
        </a:p>
      </dgm:t>
      <dgm:extLst>
        <a:ext uri="{E40237B7-FDA0-4F09-8148-C483321AD2D9}">
          <dgm14:cNvPr xmlns:dgm14="http://schemas.microsoft.com/office/drawing/2010/diagram" id="0" name="" descr="1.Establish organization Point of Contact for district and OCS&#10;&#10;"/>
        </a:ext>
      </dgm:extLst>
    </dgm:pt>
    <dgm:pt modelId="{F863EB59-DC4D-48D5-BBC0-906DE685112F}" type="parTrans" cxnId="{A193138A-0282-42D0-BFB8-E22A046E21F4}">
      <dgm:prSet/>
      <dgm:spPr/>
      <dgm:t>
        <a:bodyPr/>
        <a:lstStyle/>
        <a:p>
          <a:endParaRPr lang="en-US"/>
        </a:p>
      </dgm:t>
    </dgm:pt>
    <dgm:pt modelId="{21ECD49F-B402-491E-9E90-9A766D2974FF}" type="sibTrans" cxnId="{A193138A-0282-42D0-BFB8-E22A046E21F4}">
      <dgm:prSet/>
      <dgm:spPr/>
      <dgm:t>
        <a:bodyPr/>
        <a:lstStyle/>
        <a:p>
          <a:endParaRPr lang="en-US"/>
        </a:p>
      </dgm:t>
    </dgm:pt>
    <dgm:pt modelId="{3F9DB588-51B9-47A3-AC4D-6EA2601E766C}">
      <dgm:prSet phldrT="[Text]"/>
      <dgm:spPr/>
      <dgm:t>
        <a:bodyPr/>
        <a:lstStyle/>
        <a:p>
          <a:r>
            <a:rPr lang="en-US" dirty="0"/>
            <a:t>Allow foster care student to remain in School of Origin</a:t>
          </a:r>
        </a:p>
      </dgm:t>
      <dgm:extLst>
        <a:ext uri="{E40237B7-FDA0-4F09-8148-C483321AD2D9}">
          <dgm14:cNvPr xmlns:dgm14="http://schemas.microsoft.com/office/drawing/2010/diagram" id="0" name="" descr="3.Allow Foster Care student to remain in school of origin&#10;"/>
        </a:ext>
      </dgm:extLst>
    </dgm:pt>
    <dgm:pt modelId="{81E4B422-3535-487F-8A0C-282F196A0E92}" type="parTrans" cxnId="{C4E9F7CD-2294-4744-A21B-B4DD9CEA3CE9}">
      <dgm:prSet/>
      <dgm:spPr/>
      <dgm:t>
        <a:bodyPr/>
        <a:lstStyle/>
        <a:p>
          <a:endParaRPr lang="en-US"/>
        </a:p>
      </dgm:t>
    </dgm:pt>
    <dgm:pt modelId="{8358AF44-4EA2-4DE9-977B-7D664F3B800E}" type="sibTrans" cxnId="{C4E9F7CD-2294-4744-A21B-B4DD9CEA3CE9}">
      <dgm:prSet/>
      <dgm:spPr/>
      <dgm:t>
        <a:bodyPr/>
        <a:lstStyle/>
        <a:p>
          <a:endParaRPr lang="en-US"/>
        </a:p>
      </dgm:t>
    </dgm:pt>
    <dgm:pt modelId="{31669A47-0A7B-42BF-90C4-3E221B775C3F}">
      <dgm:prSet phldrT="[Text]"/>
      <dgm:spPr/>
      <dgm:t>
        <a:bodyPr/>
        <a:lstStyle/>
        <a:p>
          <a:r>
            <a:rPr lang="en-US" dirty="0"/>
            <a:t>Expedite enrollment if in student’s best interest to switch schools</a:t>
          </a:r>
        </a:p>
      </dgm:t>
      <dgm:extLst>
        <a:ext uri="{E40237B7-FDA0-4F09-8148-C483321AD2D9}">
          <dgm14:cNvPr xmlns:dgm14="http://schemas.microsoft.com/office/drawing/2010/diagram" id="0" name="" descr="6.DEED reports Foster Care students as subgroup&#10;"/>
        </a:ext>
      </dgm:extLst>
    </dgm:pt>
    <dgm:pt modelId="{C19AF415-7696-40C7-AE73-46ACA3405444}" type="parTrans" cxnId="{D2B588AA-0834-4CF5-8BD4-A765B1A788A0}">
      <dgm:prSet/>
      <dgm:spPr/>
      <dgm:t>
        <a:bodyPr/>
        <a:lstStyle/>
        <a:p>
          <a:endParaRPr lang="en-US"/>
        </a:p>
      </dgm:t>
    </dgm:pt>
    <dgm:pt modelId="{2A7C69C2-FD35-47ED-AF34-0821F3E4C327}" type="sibTrans" cxnId="{D2B588AA-0834-4CF5-8BD4-A765B1A788A0}">
      <dgm:prSet/>
      <dgm:spPr/>
      <dgm:t>
        <a:bodyPr/>
        <a:lstStyle/>
        <a:p>
          <a:endParaRPr lang="en-US"/>
        </a:p>
      </dgm:t>
    </dgm:pt>
    <dgm:pt modelId="{9E032362-FCEA-407D-913E-1DBBE4AC414A}">
      <dgm:prSet/>
      <dgm:spPr/>
      <dgm:t>
        <a:bodyPr/>
        <a:lstStyle/>
        <a:p>
          <a:r>
            <a:rPr lang="en-US" dirty="0"/>
            <a:t>Coordinate to provide transportation to School of Origin</a:t>
          </a:r>
        </a:p>
      </dgm:t>
      <dgm:extLst>
        <a:ext uri="{E40237B7-FDA0-4F09-8148-C483321AD2D9}">
          <dgm14:cNvPr xmlns:dgm14="http://schemas.microsoft.com/office/drawing/2010/diagram" id="0" name="" descr="4.Coordinate to provide transportation to school of origin&#10;"/>
        </a:ext>
      </dgm:extLst>
    </dgm:pt>
    <dgm:pt modelId="{485FCF6D-2540-4171-80EF-933E13B2EEB6}" type="parTrans" cxnId="{B78AA20C-CE3E-4452-AED5-84E11D36D059}">
      <dgm:prSet/>
      <dgm:spPr/>
      <dgm:t>
        <a:bodyPr/>
        <a:lstStyle/>
        <a:p>
          <a:endParaRPr lang="en-US"/>
        </a:p>
      </dgm:t>
    </dgm:pt>
    <dgm:pt modelId="{DC18F69E-6377-4C59-9424-C9A19D82C783}" type="sibTrans" cxnId="{B78AA20C-CE3E-4452-AED5-84E11D36D059}">
      <dgm:prSet/>
      <dgm:spPr/>
      <dgm:t>
        <a:bodyPr/>
        <a:lstStyle/>
        <a:p>
          <a:endParaRPr lang="en-US"/>
        </a:p>
      </dgm:t>
    </dgm:pt>
    <dgm:pt modelId="{92A4719F-41F7-4E63-98BC-07654F83EEFE}">
      <dgm:prSet phldrT="[Text]"/>
      <dgm:spPr/>
      <dgm:t>
        <a:bodyPr/>
        <a:lstStyle/>
        <a:p>
          <a:r>
            <a:rPr lang="en-US" dirty="0"/>
            <a:t>Receive and record student’s foster care status</a:t>
          </a:r>
        </a:p>
      </dgm:t>
      <dgm:extLst>
        <a:ext uri="{E40237B7-FDA0-4F09-8148-C483321AD2D9}">
          <dgm14:cNvPr xmlns:dgm14="http://schemas.microsoft.com/office/drawing/2010/diagram" id="0" name="" descr="2.Receive and record student’s Foster Care status&#10;&#10;"/>
        </a:ext>
      </dgm:extLst>
    </dgm:pt>
    <dgm:pt modelId="{95892D7A-0C6F-4EBD-A0AC-08A94AB0AF7F}" type="parTrans" cxnId="{C8789C8B-E50E-405E-8316-78DBA29A3F27}">
      <dgm:prSet/>
      <dgm:spPr/>
      <dgm:t>
        <a:bodyPr/>
        <a:lstStyle/>
        <a:p>
          <a:endParaRPr lang="en-US"/>
        </a:p>
      </dgm:t>
    </dgm:pt>
    <dgm:pt modelId="{FAF01F96-0E7E-432E-95C4-540CB70087A7}" type="sibTrans" cxnId="{C8789C8B-E50E-405E-8316-78DBA29A3F27}">
      <dgm:prSet/>
      <dgm:spPr/>
      <dgm:t>
        <a:bodyPr/>
        <a:lstStyle/>
        <a:p>
          <a:endParaRPr lang="en-US"/>
        </a:p>
      </dgm:t>
    </dgm:pt>
    <dgm:pt modelId="{3EFEB292-8C1C-4D3B-9624-6424D6C5CA72}">
      <dgm:prSet/>
      <dgm:spPr/>
      <dgm:t>
        <a:bodyPr/>
        <a:lstStyle/>
        <a:p>
          <a:r>
            <a:rPr lang="en-US" dirty="0"/>
            <a:t>Determine and document if in student’s best interest to switch schools </a:t>
          </a:r>
        </a:p>
      </dgm:t>
      <dgm:extLst>
        <a:ext uri="{E40237B7-FDA0-4F09-8148-C483321AD2D9}">
          <dgm14:cNvPr xmlns:dgm14="http://schemas.microsoft.com/office/drawing/2010/diagram" id="0" name="" descr="5.Expedite enrollment if student switches schools&#10;"/>
        </a:ext>
      </dgm:extLst>
    </dgm:pt>
    <dgm:pt modelId="{C336C879-9DF8-47A5-AD3D-AEF56A86892E}" type="parTrans" cxnId="{A7441C72-BC48-49BB-8017-C7FE30D666AA}">
      <dgm:prSet/>
      <dgm:spPr/>
      <dgm:t>
        <a:bodyPr/>
        <a:lstStyle/>
        <a:p>
          <a:endParaRPr lang="en-US"/>
        </a:p>
      </dgm:t>
    </dgm:pt>
    <dgm:pt modelId="{BE28771D-1449-459E-ADF5-B9AD98D057A1}" type="sibTrans" cxnId="{A7441C72-BC48-49BB-8017-C7FE30D666AA}">
      <dgm:prSet/>
      <dgm:spPr/>
      <dgm:t>
        <a:bodyPr/>
        <a:lstStyle/>
        <a:p>
          <a:endParaRPr lang="en-US"/>
        </a:p>
      </dgm:t>
    </dgm:pt>
    <dgm:pt modelId="{6E37862F-F340-47D2-B23F-141BB130DD17}" type="pres">
      <dgm:prSet presAssocID="{D86588CE-29E6-4094-8E7B-ED69B2181963}" presName="Name0" presStyleCnt="0">
        <dgm:presLayoutVars>
          <dgm:chMax val="7"/>
          <dgm:chPref val="7"/>
          <dgm:dir/>
        </dgm:presLayoutVars>
      </dgm:prSet>
      <dgm:spPr/>
    </dgm:pt>
    <dgm:pt modelId="{81EF9700-4692-41B4-99C3-0CBC6F8B254A}" type="pres">
      <dgm:prSet presAssocID="{D86588CE-29E6-4094-8E7B-ED69B2181963}" presName="Name1" presStyleCnt="0"/>
      <dgm:spPr/>
    </dgm:pt>
    <dgm:pt modelId="{9F04B472-67A0-4D33-A12C-DB1DA9B3C92E}" type="pres">
      <dgm:prSet presAssocID="{D86588CE-29E6-4094-8E7B-ED69B2181963}" presName="cycle" presStyleCnt="0"/>
      <dgm:spPr/>
    </dgm:pt>
    <dgm:pt modelId="{2CAF7283-1B0F-4866-92B4-D91D830FD045}" type="pres">
      <dgm:prSet presAssocID="{D86588CE-29E6-4094-8E7B-ED69B2181963}" presName="srcNode" presStyleLbl="node1" presStyleIdx="0" presStyleCnt="6"/>
      <dgm:spPr/>
    </dgm:pt>
    <dgm:pt modelId="{A6D72EAC-DFFB-4018-A1D7-34CF5868B7BC}" type="pres">
      <dgm:prSet presAssocID="{D86588CE-29E6-4094-8E7B-ED69B2181963}" presName="conn" presStyleLbl="parChTrans1D2" presStyleIdx="0" presStyleCnt="1"/>
      <dgm:spPr/>
    </dgm:pt>
    <dgm:pt modelId="{01C9D24C-B445-4898-922B-D5EA1A8FE1B2}" type="pres">
      <dgm:prSet presAssocID="{D86588CE-29E6-4094-8E7B-ED69B2181963}" presName="extraNode" presStyleLbl="node1" presStyleIdx="0" presStyleCnt="6"/>
      <dgm:spPr/>
    </dgm:pt>
    <dgm:pt modelId="{8CEB747F-DA4E-44CE-AA96-71B8A2F5CD33}" type="pres">
      <dgm:prSet presAssocID="{D86588CE-29E6-4094-8E7B-ED69B2181963}" presName="dstNode" presStyleLbl="node1" presStyleIdx="0" presStyleCnt="6"/>
      <dgm:spPr/>
    </dgm:pt>
    <dgm:pt modelId="{3E0D23B7-3392-4E5D-9C02-AA70577FD3ED}" type="pres">
      <dgm:prSet presAssocID="{C03CFB87-F60C-44EE-8CD9-2DA6D6DDA4FD}" presName="text_1" presStyleLbl="node1" presStyleIdx="0" presStyleCnt="6">
        <dgm:presLayoutVars>
          <dgm:bulletEnabled val="1"/>
        </dgm:presLayoutVars>
      </dgm:prSet>
      <dgm:spPr/>
    </dgm:pt>
    <dgm:pt modelId="{1C414682-2F28-42D2-8806-DBA4228FC4AB}" type="pres">
      <dgm:prSet presAssocID="{C03CFB87-F60C-44EE-8CD9-2DA6D6DDA4FD}" presName="accent_1" presStyleCnt="0"/>
      <dgm:spPr/>
    </dgm:pt>
    <dgm:pt modelId="{DFC78268-C6F7-4090-9A84-77409EFB3EF6}" type="pres">
      <dgm:prSet presAssocID="{C03CFB87-F60C-44EE-8CD9-2DA6D6DDA4FD}" presName="accentRepeatNode" presStyleLbl="solidFgAcc1" presStyleIdx="0" presStyleCnt="6"/>
      <dgm:spPr/>
    </dgm:pt>
    <dgm:pt modelId="{1E56A536-0620-46BD-83A6-1742C8F2940F}" type="pres">
      <dgm:prSet presAssocID="{92A4719F-41F7-4E63-98BC-07654F83EEFE}" presName="text_2" presStyleLbl="node1" presStyleIdx="1" presStyleCnt="6">
        <dgm:presLayoutVars>
          <dgm:bulletEnabled val="1"/>
        </dgm:presLayoutVars>
      </dgm:prSet>
      <dgm:spPr/>
    </dgm:pt>
    <dgm:pt modelId="{5C70267A-705B-46A5-890B-C41F5ADDDBDD}" type="pres">
      <dgm:prSet presAssocID="{92A4719F-41F7-4E63-98BC-07654F83EEFE}" presName="accent_2" presStyleCnt="0"/>
      <dgm:spPr/>
    </dgm:pt>
    <dgm:pt modelId="{7C429C05-4419-4025-89B5-BA1F1F10C69B}" type="pres">
      <dgm:prSet presAssocID="{92A4719F-41F7-4E63-98BC-07654F83EEFE}" presName="accentRepeatNode" presStyleLbl="solidFgAcc1" presStyleIdx="1" presStyleCnt="6"/>
      <dgm:spPr/>
    </dgm:pt>
    <dgm:pt modelId="{C6AF282C-8935-4826-BCCF-03DB47532231}" type="pres">
      <dgm:prSet presAssocID="{3F9DB588-51B9-47A3-AC4D-6EA2601E766C}" presName="text_3" presStyleLbl="node1" presStyleIdx="2" presStyleCnt="6">
        <dgm:presLayoutVars>
          <dgm:bulletEnabled val="1"/>
        </dgm:presLayoutVars>
      </dgm:prSet>
      <dgm:spPr/>
    </dgm:pt>
    <dgm:pt modelId="{A6C407F1-6409-41A1-9411-9FF6F08BAA07}" type="pres">
      <dgm:prSet presAssocID="{3F9DB588-51B9-47A3-AC4D-6EA2601E766C}" presName="accent_3" presStyleCnt="0"/>
      <dgm:spPr/>
    </dgm:pt>
    <dgm:pt modelId="{1AFFF7C4-61C7-4173-9324-5190A2E052AE}" type="pres">
      <dgm:prSet presAssocID="{3F9DB588-51B9-47A3-AC4D-6EA2601E766C}" presName="accentRepeatNode" presStyleLbl="solidFgAcc1" presStyleIdx="2" presStyleCnt="6"/>
      <dgm:spPr/>
    </dgm:pt>
    <dgm:pt modelId="{9CE4574A-4091-48D8-9F6E-351031271D1F}" type="pres">
      <dgm:prSet presAssocID="{9E032362-FCEA-407D-913E-1DBBE4AC414A}" presName="text_4" presStyleLbl="node1" presStyleIdx="3" presStyleCnt="6">
        <dgm:presLayoutVars>
          <dgm:bulletEnabled val="1"/>
        </dgm:presLayoutVars>
      </dgm:prSet>
      <dgm:spPr/>
    </dgm:pt>
    <dgm:pt modelId="{0C6F62B6-2437-49EF-9054-F5C03C1C7155}" type="pres">
      <dgm:prSet presAssocID="{9E032362-FCEA-407D-913E-1DBBE4AC414A}" presName="accent_4" presStyleCnt="0"/>
      <dgm:spPr/>
    </dgm:pt>
    <dgm:pt modelId="{D5880C66-6790-4887-9378-8A67E03A125B}" type="pres">
      <dgm:prSet presAssocID="{9E032362-FCEA-407D-913E-1DBBE4AC414A}" presName="accentRepeatNode" presStyleLbl="solidFgAcc1" presStyleIdx="3" presStyleCnt="6"/>
      <dgm:spPr/>
    </dgm:pt>
    <dgm:pt modelId="{007F19FB-5F31-40F4-A7EC-ACD3D6DC5E61}" type="pres">
      <dgm:prSet presAssocID="{3EFEB292-8C1C-4D3B-9624-6424D6C5CA72}" presName="text_5" presStyleLbl="node1" presStyleIdx="4" presStyleCnt="6">
        <dgm:presLayoutVars>
          <dgm:bulletEnabled val="1"/>
        </dgm:presLayoutVars>
      </dgm:prSet>
      <dgm:spPr/>
    </dgm:pt>
    <dgm:pt modelId="{3050AB80-0F34-4885-8260-BA7A57452CCE}" type="pres">
      <dgm:prSet presAssocID="{3EFEB292-8C1C-4D3B-9624-6424D6C5CA72}" presName="accent_5" presStyleCnt="0"/>
      <dgm:spPr/>
    </dgm:pt>
    <dgm:pt modelId="{5219A9EC-DB49-4051-8BCF-3F85647867B2}" type="pres">
      <dgm:prSet presAssocID="{3EFEB292-8C1C-4D3B-9624-6424D6C5CA72}" presName="accentRepeatNode" presStyleLbl="solidFgAcc1" presStyleIdx="4" presStyleCnt="6"/>
      <dgm:spPr/>
    </dgm:pt>
    <dgm:pt modelId="{4693F2F7-3CDD-4379-A10E-FF6720A0B937}" type="pres">
      <dgm:prSet presAssocID="{31669A47-0A7B-42BF-90C4-3E221B775C3F}" presName="text_6" presStyleLbl="node1" presStyleIdx="5" presStyleCnt="6">
        <dgm:presLayoutVars>
          <dgm:bulletEnabled val="1"/>
        </dgm:presLayoutVars>
      </dgm:prSet>
      <dgm:spPr/>
    </dgm:pt>
    <dgm:pt modelId="{644E3544-52CF-4F05-9E38-80E7FDA734A4}" type="pres">
      <dgm:prSet presAssocID="{31669A47-0A7B-42BF-90C4-3E221B775C3F}" presName="accent_6" presStyleCnt="0"/>
      <dgm:spPr/>
    </dgm:pt>
    <dgm:pt modelId="{A6A44E5B-DD34-47A8-B3DD-B1BCF571F275}" type="pres">
      <dgm:prSet presAssocID="{31669A47-0A7B-42BF-90C4-3E221B775C3F}" presName="accentRepeatNode" presStyleLbl="solidFgAcc1" presStyleIdx="5" presStyleCnt="6"/>
      <dgm:spPr/>
    </dgm:pt>
  </dgm:ptLst>
  <dgm:cxnLst>
    <dgm:cxn modelId="{6FF86F01-0B9F-4ECA-9196-621271D5477E}" type="presOf" srcId="{92A4719F-41F7-4E63-98BC-07654F83EEFE}" destId="{1E56A536-0620-46BD-83A6-1742C8F2940F}" srcOrd="0" destOrd="0" presId="urn:microsoft.com/office/officeart/2008/layout/VerticalCurvedList"/>
    <dgm:cxn modelId="{B78AA20C-CE3E-4452-AED5-84E11D36D059}" srcId="{D86588CE-29E6-4094-8E7B-ED69B2181963}" destId="{9E032362-FCEA-407D-913E-1DBBE4AC414A}" srcOrd="3" destOrd="0" parTransId="{485FCF6D-2540-4171-80EF-933E13B2EEB6}" sibTransId="{DC18F69E-6377-4C59-9424-C9A19D82C783}"/>
    <dgm:cxn modelId="{34B9D913-321E-4F47-B6E0-DFC0939A8691}" type="presOf" srcId="{D86588CE-29E6-4094-8E7B-ED69B2181963}" destId="{6E37862F-F340-47D2-B23F-141BB130DD17}" srcOrd="0" destOrd="0" presId="urn:microsoft.com/office/officeart/2008/layout/VerticalCurvedList"/>
    <dgm:cxn modelId="{F1B3E122-89BF-4C40-B53A-94415B42190E}" type="presOf" srcId="{9E032362-FCEA-407D-913E-1DBBE4AC414A}" destId="{9CE4574A-4091-48D8-9F6E-351031271D1F}" srcOrd="0" destOrd="0" presId="urn:microsoft.com/office/officeart/2008/layout/VerticalCurvedList"/>
    <dgm:cxn modelId="{A7441C72-BC48-49BB-8017-C7FE30D666AA}" srcId="{D86588CE-29E6-4094-8E7B-ED69B2181963}" destId="{3EFEB292-8C1C-4D3B-9624-6424D6C5CA72}" srcOrd="4" destOrd="0" parTransId="{C336C879-9DF8-47A5-AD3D-AEF56A86892E}" sibTransId="{BE28771D-1449-459E-ADF5-B9AD98D057A1}"/>
    <dgm:cxn modelId="{56191453-274C-40E6-A397-8E3D99399550}" type="presOf" srcId="{C03CFB87-F60C-44EE-8CD9-2DA6D6DDA4FD}" destId="{3E0D23B7-3392-4E5D-9C02-AA70577FD3ED}" srcOrd="0" destOrd="0" presId="urn:microsoft.com/office/officeart/2008/layout/VerticalCurvedList"/>
    <dgm:cxn modelId="{99AF415A-20C1-4478-8923-281E84DAF05E}" type="presOf" srcId="{31669A47-0A7B-42BF-90C4-3E221B775C3F}" destId="{4693F2F7-3CDD-4379-A10E-FF6720A0B937}" srcOrd="0" destOrd="0" presId="urn:microsoft.com/office/officeart/2008/layout/VerticalCurvedList"/>
    <dgm:cxn modelId="{B8E9F25A-25D3-4415-8F65-62BDB44BF7E4}" type="presOf" srcId="{3EFEB292-8C1C-4D3B-9624-6424D6C5CA72}" destId="{007F19FB-5F31-40F4-A7EC-ACD3D6DC5E61}" srcOrd="0" destOrd="0" presId="urn:microsoft.com/office/officeart/2008/layout/VerticalCurvedList"/>
    <dgm:cxn modelId="{A193138A-0282-42D0-BFB8-E22A046E21F4}" srcId="{D86588CE-29E6-4094-8E7B-ED69B2181963}" destId="{C03CFB87-F60C-44EE-8CD9-2DA6D6DDA4FD}" srcOrd="0" destOrd="0" parTransId="{F863EB59-DC4D-48D5-BBC0-906DE685112F}" sibTransId="{21ECD49F-B402-491E-9E90-9A766D2974FF}"/>
    <dgm:cxn modelId="{C8789C8B-E50E-405E-8316-78DBA29A3F27}" srcId="{D86588CE-29E6-4094-8E7B-ED69B2181963}" destId="{92A4719F-41F7-4E63-98BC-07654F83EEFE}" srcOrd="1" destOrd="0" parTransId="{95892D7A-0C6F-4EBD-A0AC-08A94AB0AF7F}" sibTransId="{FAF01F96-0E7E-432E-95C4-540CB70087A7}"/>
    <dgm:cxn modelId="{D2B588AA-0834-4CF5-8BD4-A765B1A788A0}" srcId="{D86588CE-29E6-4094-8E7B-ED69B2181963}" destId="{31669A47-0A7B-42BF-90C4-3E221B775C3F}" srcOrd="5" destOrd="0" parTransId="{C19AF415-7696-40C7-AE73-46ACA3405444}" sibTransId="{2A7C69C2-FD35-47ED-AF34-0821F3E4C327}"/>
    <dgm:cxn modelId="{C4E9F7CD-2294-4744-A21B-B4DD9CEA3CE9}" srcId="{D86588CE-29E6-4094-8E7B-ED69B2181963}" destId="{3F9DB588-51B9-47A3-AC4D-6EA2601E766C}" srcOrd="2" destOrd="0" parTransId="{81E4B422-3535-487F-8A0C-282F196A0E92}" sibTransId="{8358AF44-4EA2-4DE9-977B-7D664F3B800E}"/>
    <dgm:cxn modelId="{4BEF4DD1-DB6A-41F0-8AAF-CE715A13DF17}" type="presOf" srcId="{3F9DB588-51B9-47A3-AC4D-6EA2601E766C}" destId="{C6AF282C-8935-4826-BCCF-03DB47532231}" srcOrd="0" destOrd="0" presId="urn:microsoft.com/office/officeart/2008/layout/VerticalCurvedList"/>
    <dgm:cxn modelId="{62D0F6DC-5768-4C21-8FB2-42D990FFE52D}" type="presOf" srcId="{21ECD49F-B402-491E-9E90-9A766D2974FF}" destId="{A6D72EAC-DFFB-4018-A1D7-34CF5868B7BC}" srcOrd="0" destOrd="0" presId="urn:microsoft.com/office/officeart/2008/layout/VerticalCurvedList"/>
    <dgm:cxn modelId="{8F50C834-0B6B-4272-95AF-8942EF875E99}" type="presParOf" srcId="{6E37862F-F340-47D2-B23F-141BB130DD17}" destId="{81EF9700-4692-41B4-99C3-0CBC6F8B254A}" srcOrd="0" destOrd="0" presId="urn:microsoft.com/office/officeart/2008/layout/VerticalCurvedList"/>
    <dgm:cxn modelId="{BE01203D-ADBC-45BD-A4D2-94ECB4405830}" type="presParOf" srcId="{81EF9700-4692-41B4-99C3-0CBC6F8B254A}" destId="{9F04B472-67A0-4D33-A12C-DB1DA9B3C92E}" srcOrd="0" destOrd="0" presId="urn:microsoft.com/office/officeart/2008/layout/VerticalCurvedList"/>
    <dgm:cxn modelId="{C9DF35F5-D630-47F5-B101-263D079FBEA2}" type="presParOf" srcId="{9F04B472-67A0-4D33-A12C-DB1DA9B3C92E}" destId="{2CAF7283-1B0F-4866-92B4-D91D830FD045}" srcOrd="0" destOrd="0" presId="urn:microsoft.com/office/officeart/2008/layout/VerticalCurvedList"/>
    <dgm:cxn modelId="{1579FCA1-A9EE-4B9A-8A05-CFC1BC7956D5}" type="presParOf" srcId="{9F04B472-67A0-4D33-A12C-DB1DA9B3C92E}" destId="{A6D72EAC-DFFB-4018-A1D7-34CF5868B7BC}" srcOrd="1" destOrd="0" presId="urn:microsoft.com/office/officeart/2008/layout/VerticalCurvedList"/>
    <dgm:cxn modelId="{0F19944D-AA72-4FCB-8952-B99E3BAC3D02}" type="presParOf" srcId="{9F04B472-67A0-4D33-A12C-DB1DA9B3C92E}" destId="{01C9D24C-B445-4898-922B-D5EA1A8FE1B2}" srcOrd="2" destOrd="0" presId="urn:microsoft.com/office/officeart/2008/layout/VerticalCurvedList"/>
    <dgm:cxn modelId="{9588D008-3A5A-4404-8F11-456AC5B481E2}" type="presParOf" srcId="{9F04B472-67A0-4D33-A12C-DB1DA9B3C92E}" destId="{8CEB747F-DA4E-44CE-AA96-71B8A2F5CD33}" srcOrd="3" destOrd="0" presId="urn:microsoft.com/office/officeart/2008/layout/VerticalCurvedList"/>
    <dgm:cxn modelId="{7DC76B32-F6F9-421D-9326-1BB50B62C4AC}" type="presParOf" srcId="{81EF9700-4692-41B4-99C3-0CBC6F8B254A}" destId="{3E0D23B7-3392-4E5D-9C02-AA70577FD3ED}" srcOrd="1" destOrd="0" presId="urn:microsoft.com/office/officeart/2008/layout/VerticalCurvedList"/>
    <dgm:cxn modelId="{AAFFC6DA-57CC-444B-A1FE-8B3C12407A22}" type="presParOf" srcId="{81EF9700-4692-41B4-99C3-0CBC6F8B254A}" destId="{1C414682-2F28-42D2-8806-DBA4228FC4AB}" srcOrd="2" destOrd="0" presId="urn:microsoft.com/office/officeart/2008/layout/VerticalCurvedList"/>
    <dgm:cxn modelId="{C32F84FB-A061-436D-AE9B-59CB0230A181}" type="presParOf" srcId="{1C414682-2F28-42D2-8806-DBA4228FC4AB}" destId="{DFC78268-C6F7-4090-9A84-77409EFB3EF6}" srcOrd="0" destOrd="0" presId="urn:microsoft.com/office/officeart/2008/layout/VerticalCurvedList"/>
    <dgm:cxn modelId="{5032F547-7F58-48B7-8BD3-635104AE6016}" type="presParOf" srcId="{81EF9700-4692-41B4-99C3-0CBC6F8B254A}" destId="{1E56A536-0620-46BD-83A6-1742C8F2940F}" srcOrd="3" destOrd="0" presId="urn:microsoft.com/office/officeart/2008/layout/VerticalCurvedList"/>
    <dgm:cxn modelId="{87583D22-50EE-40D0-88FE-BD132A77C5BD}" type="presParOf" srcId="{81EF9700-4692-41B4-99C3-0CBC6F8B254A}" destId="{5C70267A-705B-46A5-890B-C41F5ADDDBDD}" srcOrd="4" destOrd="0" presId="urn:microsoft.com/office/officeart/2008/layout/VerticalCurvedList"/>
    <dgm:cxn modelId="{D21F61A0-BEDB-46A9-96D2-A45B9BBC81D0}" type="presParOf" srcId="{5C70267A-705B-46A5-890B-C41F5ADDDBDD}" destId="{7C429C05-4419-4025-89B5-BA1F1F10C69B}" srcOrd="0" destOrd="0" presId="urn:microsoft.com/office/officeart/2008/layout/VerticalCurvedList"/>
    <dgm:cxn modelId="{71453952-4138-4F4E-A24B-13C7A2599613}" type="presParOf" srcId="{81EF9700-4692-41B4-99C3-0CBC6F8B254A}" destId="{C6AF282C-8935-4826-BCCF-03DB47532231}" srcOrd="5" destOrd="0" presId="urn:microsoft.com/office/officeart/2008/layout/VerticalCurvedList"/>
    <dgm:cxn modelId="{EDA25680-CDBF-44D7-A89D-35F3A947F0F8}" type="presParOf" srcId="{81EF9700-4692-41B4-99C3-0CBC6F8B254A}" destId="{A6C407F1-6409-41A1-9411-9FF6F08BAA07}" srcOrd="6" destOrd="0" presId="urn:microsoft.com/office/officeart/2008/layout/VerticalCurvedList"/>
    <dgm:cxn modelId="{CD19A540-796F-4DCF-8552-9072CD0E5CBC}" type="presParOf" srcId="{A6C407F1-6409-41A1-9411-9FF6F08BAA07}" destId="{1AFFF7C4-61C7-4173-9324-5190A2E052AE}" srcOrd="0" destOrd="0" presId="urn:microsoft.com/office/officeart/2008/layout/VerticalCurvedList"/>
    <dgm:cxn modelId="{B31B61DC-E193-44D4-86CA-90D3F933A07A}" type="presParOf" srcId="{81EF9700-4692-41B4-99C3-0CBC6F8B254A}" destId="{9CE4574A-4091-48D8-9F6E-351031271D1F}" srcOrd="7" destOrd="0" presId="urn:microsoft.com/office/officeart/2008/layout/VerticalCurvedList"/>
    <dgm:cxn modelId="{1C9E6DD6-E55A-4A44-BC10-2B6EF6B5767F}" type="presParOf" srcId="{81EF9700-4692-41B4-99C3-0CBC6F8B254A}" destId="{0C6F62B6-2437-49EF-9054-F5C03C1C7155}" srcOrd="8" destOrd="0" presId="urn:microsoft.com/office/officeart/2008/layout/VerticalCurvedList"/>
    <dgm:cxn modelId="{B9640C2C-D37B-4C5A-B7E9-11C4A17D6FF4}" type="presParOf" srcId="{0C6F62B6-2437-49EF-9054-F5C03C1C7155}" destId="{D5880C66-6790-4887-9378-8A67E03A125B}" srcOrd="0" destOrd="0" presId="urn:microsoft.com/office/officeart/2008/layout/VerticalCurvedList"/>
    <dgm:cxn modelId="{714311D6-F909-46D8-9647-F1F6274DD38F}" type="presParOf" srcId="{81EF9700-4692-41B4-99C3-0CBC6F8B254A}" destId="{007F19FB-5F31-40F4-A7EC-ACD3D6DC5E61}" srcOrd="9" destOrd="0" presId="urn:microsoft.com/office/officeart/2008/layout/VerticalCurvedList"/>
    <dgm:cxn modelId="{EB0852D3-956B-479E-86DC-4B0CA8D4A28A}" type="presParOf" srcId="{81EF9700-4692-41B4-99C3-0CBC6F8B254A}" destId="{3050AB80-0F34-4885-8260-BA7A57452CCE}" srcOrd="10" destOrd="0" presId="urn:microsoft.com/office/officeart/2008/layout/VerticalCurvedList"/>
    <dgm:cxn modelId="{49F888AA-37C8-4627-8ECB-D0D28129770D}" type="presParOf" srcId="{3050AB80-0F34-4885-8260-BA7A57452CCE}" destId="{5219A9EC-DB49-4051-8BCF-3F85647867B2}" srcOrd="0" destOrd="0" presId="urn:microsoft.com/office/officeart/2008/layout/VerticalCurvedList"/>
    <dgm:cxn modelId="{B34D7850-5581-4E35-AC4B-1C5C54689058}" type="presParOf" srcId="{81EF9700-4692-41B4-99C3-0CBC6F8B254A}" destId="{4693F2F7-3CDD-4379-A10E-FF6720A0B937}" srcOrd="11" destOrd="0" presId="urn:microsoft.com/office/officeart/2008/layout/VerticalCurvedList"/>
    <dgm:cxn modelId="{37D90892-716D-444A-844B-61B68B7B46E0}" type="presParOf" srcId="{81EF9700-4692-41B4-99C3-0CBC6F8B254A}" destId="{644E3544-52CF-4F05-9E38-80E7FDA734A4}" srcOrd="12" destOrd="0" presId="urn:microsoft.com/office/officeart/2008/layout/VerticalCurvedList"/>
    <dgm:cxn modelId="{5E0C30FC-7F3A-4184-BBA1-1AA0B939ACBE}" type="presParOf" srcId="{644E3544-52CF-4F05-9E38-80E7FDA734A4}" destId="{A6A44E5B-DD34-47A8-B3DD-B1BCF571F2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2EAC-DFFB-4018-A1D7-34CF5868B7BC}">
      <dsp:nvSpPr>
        <dsp:cNvPr id="0" name=""/>
        <dsp:cNvSpPr/>
      </dsp:nvSpPr>
      <dsp:spPr>
        <a:xfrm>
          <a:off x="-3688669" y="-566722"/>
          <a:ext cx="4396949" cy="4396949"/>
        </a:xfrm>
        <a:prstGeom prst="blockArc">
          <a:avLst>
            <a:gd name="adj1" fmla="val 18900000"/>
            <a:gd name="adj2" fmla="val 2700000"/>
            <a:gd name="adj3" fmla="val 49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0D23B7-3392-4E5D-9C02-AA70577FD3ED}">
      <dsp:nvSpPr>
        <dsp:cNvPr id="0" name=""/>
        <dsp:cNvSpPr/>
      </dsp:nvSpPr>
      <dsp:spPr>
        <a:xfrm>
          <a:off x="265204" y="171856"/>
          <a:ext cx="7578951" cy="3435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Establish POCs and Transportation Agreement for district and OCS  </a:t>
          </a:r>
        </a:p>
      </dsp:txBody>
      <dsp:txXfrm>
        <a:off x="265204" y="171856"/>
        <a:ext cx="7578951" cy="343581"/>
      </dsp:txXfrm>
    </dsp:sp>
    <dsp:sp modelId="{DFC78268-C6F7-4090-9A84-77409EFB3EF6}">
      <dsp:nvSpPr>
        <dsp:cNvPr id="0" name=""/>
        <dsp:cNvSpPr/>
      </dsp:nvSpPr>
      <dsp:spPr>
        <a:xfrm>
          <a:off x="50466" y="128908"/>
          <a:ext cx="429477" cy="4294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6A536-0620-46BD-83A6-1742C8F2940F}">
      <dsp:nvSpPr>
        <dsp:cNvPr id="0" name=""/>
        <dsp:cNvSpPr/>
      </dsp:nvSpPr>
      <dsp:spPr>
        <a:xfrm>
          <a:off x="547824" y="687163"/>
          <a:ext cx="7296332" cy="3435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Receive and record student’s foster care status</a:t>
          </a:r>
        </a:p>
      </dsp:txBody>
      <dsp:txXfrm>
        <a:off x="547824" y="687163"/>
        <a:ext cx="7296332" cy="343581"/>
      </dsp:txXfrm>
    </dsp:sp>
    <dsp:sp modelId="{7C429C05-4419-4025-89B5-BA1F1F10C69B}">
      <dsp:nvSpPr>
        <dsp:cNvPr id="0" name=""/>
        <dsp:cNvSpPr/>
      </dsp:nvSpPr>
      <dsp:spPr>
        <a:xfrm>
          <a:off x="333085" y="644215"/>
          <a:ext cx="429477" cy="42947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AF282C-8935-4826-BCCF-03DB47532231}">
      <dsp:nvSpPr>
        <dsp:cNvPr id="0" name=""/>
        <dsp:cNvSpPr/>
      </dsp:nvSpPr>
      <dsp:spPr>
        <a:xfrm>
          <a:off x="677059" y="1202470"/>
          <a:ext cx="7167097" cy="3435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Allow foster care student to remain in School of Origin</a:t>
          </a:r>
        </a:p>
      </dsp:txBody>
      <dsp:txXfrm>
        <a:off x="677059" y="1202470"/>
        <a:ext cx="7167097" cy="343581"/>
      </dsp:txXfrm>
    </dsp:sp>
    <dsp:sp modelId="{1AFFF7C4-61C7-4173-9324-5190A2E052AE}">
      <dsp:nvSpPr>
        <dsp:cNvPr id="0" name=""/>
        <dsp:cNvSpPr/>
      </dsp:nvSpPr>
      <dsp:spPr>
        <a:xfrm>
          <a:off x="462320" y="1159522"/>
          <a:ext cx="429477" cy="42947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E4574A-4091-48D8-9F6E-351031271D1F}">
      <dsp:nvSpPr>
        <dsp:cNvPr id="0" name=""/>
        <dsp:cNvSpPr/>
      </dsp:nvSpPr>
      <dsp:spPr>
        <a:xfrm>
          <a:off x="677059" y="1717451"/>
          <a:ext cx="7167097" cy="3435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Coordinate to provide transportation to School of Origin</a:t>
          </a:r>
        </a:p>
      </dsp:txBody>
      <dsp:txXfrm>
        <a:off x="677059" y="1717451"/>
        <a:ext cx="7167097" cy="343581"/>
      </dsp:txXfrm>
    </dsp:sp>
    <dsp:sp modelId="{D5880C66-6790-4887-9378-8A67E03A125B}">
      <dsp:nvSpPr>
        <dsp:cNvPr id="0" name=""/>
        <dsp:cNvSpPr/>
      </dsp:nvSpPr>
      <dsp:spPr>
        <a:xfrm>
          <a:off x="462320" y="1674503"/>
          <a:ext cx="429477" cy="42947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7F19FB-5F31-40F4-A7EC-ACD3D6DC5E61}">
      <dsp:nvSpPr>
        <dsp:cNvPr id="0" name=""/>
        <dsp:cNvSpPr/>
      </dsp:nvSpPr>
      <dsp:spPr>
        <a:xfrm>
          <a:off x="547824" y="2232758"/>
          <a:ext cx="7296332" cy="3435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Determine and document if in student’s best interest to switch schools </a:t>
          </a:r>
        </a:p>
      </dsp:txBody>
      <dsp:txXfrm>
        <a:off x="547824" y="2232758"/>
        <a:ext cx="7296332" cy="343581"/>
      </dsp:txXfrm>
    </dsp:sp>
    <dsp:sp modelId="{5219A9EC-DB49-4051-8BCF-3F85647867B2}">
      <dsp:nvSpPr>
        <dsp:cNvPr id="0" name=""/>
        <dsp:cNvSpPr/>
      </dsp:nvSpPr>
      <dsp:spPr>
        <a:xfrm>
          <a:off x="333085" y="2189811"/>
          <a:ext cx="429477" cy="42947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3F2F7-3CDD-4379-A10E-FF6720A0B937}">
      <dsp:nvSpPr>
        <dsp:cNvPr id="0" name=""/>
        <dsp:cNvSpPr/>
      </dsp:nvSpPr>
      <dsp:spPr>
        <a:xfrm>
          <a:off x="265204" y="2748066"/>
          <a:ext cx="7578951" cy="3435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Expedite enrollment if in student’s best interest to switch schools</a:t>
          </a:r>
        </a:p>
      </dsp:txBody>
      <dsp:txXfrm>
        <a:off x="265204" y="2748066"/>
        <a:ext cx="7578951" cy="343581"/>
      </dsp:txXfrm>
    </dsp:sp>
    <dsp:sp modelId="{A6A44E5B-DD34-47A8-B3DD-B1BCF571F275}">
      <dsp:nvSpPr>
        <dsp:cNvPr id="0" name=""/>
        <dsp:cNvSpPr/>
      </dsp:nvSpPr>
      <dsp:spPr>
        <a:xfrm>
          <a:off x="50466" y="2705118"/>
          <a:ext cx="429477" cy="4294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2984C370-440A-4FFA-A4C1-C1591F4C0BB5}" type="datetime1">
              <a:rPr lang="en-US" smtClean="0"/>
              <a:t>7/3/2025</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r>
              <a:rPr lang="en-US"/>
              <a:t>An Excellent Education for Every Student Every Day</a:t>
            </a:r>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3015956B-FAAC-4502-B9AF-FDF5329DB4A1}" type="slidenum">
              <a:rPr lang="en-US" smtClean="0"/>
              <a:t>‹#›</a:t>
            </a:fld>
            <a:endParaRPr lang="en-US"/>
          </a:p>
        </p:txBody>
      </p:sp>
    </p:spTree>
    <p:extLst>
      <p:ext uri="{BB962C8B-B14F-4D97-AF65-F5344CB8AC3E}">
        <p14:creationId xmlns:p14="http://schemas.microsoft.com/office/powerpoint/2010/main" val="3733718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AF3E5DA2-502F-4928-8080-C120016A9E03}" type="datetime1">
              <a:rPr lang="en-US" smtClean="0"/>
              <a:t>7/3/2025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r>
              <a:rPr lang="en-US"/>
              <a:t>An Excellent Education for Every Student Every Day</a:t>
            </a:r>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BAB7AB3E-3E92-4553-BAA2-302AC4B5F5B1}" type="slidenum">
              <a:rPr lang="en-US" smtClean="0"/>
              <a:t>‹#›</a:t>
            </a:fld>
            <a:endParaRPr lang="en-US"/>
          </a:p>
        </p:txBody>
      </p:sp>
    </p:spTree>
    <p:extLst>
      <p:ext uri="{BB962C8B-B14F-4D97-AF65-F5344CB8AC3E}">
        <p14:creationId xmlns:p14="http://schemas.microsoft.com/office/powerpoint/2010/main" val="6190586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1</a:t>
            </a:fld>
            <a:endParaRPr lang="en-US"/>
          </a:p>
        </p:txBody>
      </p:sp>
    </p:spTree>
    <p:extLst>
      <p:ext uri="{BB962C8B-B14F-4D97-AF65-F5344CB8AC3E}">
        <p14:creationId xmlns:p14="http://schemas.microsoft.com/office/powerpoint/2010/main" val="10922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12</a:t>
            </a:fld>
            <a:endParaRPr lang="en-US"/>
          </a:p>
        </p:txBody>
      </p:sp>
    </p:spTree>
    <p:extLst>
      <p:ext uri="{BB962C8B-B14F-4D97-AF65-F5344CB8AC3E}">
        <p14:creationId xmlns:p14="http://schemas.microsoft.com/office/powerpoint/2010/main" val="364347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13</a:t>
            </a:fld>
            <a:endParaRPr lang="en-US"/>
          </a:p>
        </p:txBody>
      </p:sp>
    </p:spTree>
    <p:extLst>
      <p:ext uri="{BB962C8B-B14F-4D97-AF65-F5344CB8AC3E}">
        <p14:creationId xmlns:p14="http://schemas.microsoft.com/office/powerpoint/2010/main" val="3104102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14</a:t>
            </a:fld>
            <a:endParaRPr lang="en-US"/>
          </a:p>
        </p:txBody>
      </p:sp>
    </p:spTree>
    <p:extLst>
      <p:ext uri="{BB962C8B-B14F-4D97-AF65-F5344CB8AC3E}">
        <p14:creationId xmlns:p14="http://schemas.microsoft.com/office/powerpoint/2010/main" val="233427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16</a:t>
            </a:fld>
            <a:endParaRPr lang="en-US"/>
          </a:p>
        </p:txBody>
      </p:sp>
    </p:spTree>
    <p:extLst>
      <p:ext uri="{BB962C8B-B14F-4D97-AF65-F5344CB8AC3E}">
        <p14:creationId xmlns:p14="http://schemas.microsoft.com/office/powerpoint/2010/main" val="117845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Without these I-A rights, a child in FC would likely be moved to the neighborhood school of whatever FC family they are placed with.  </a:t>
            </a:r>
          </a:p>
          <a:p>
            <a:endParaRPr lang="en-US" dirty="0"/>
          </a:p>
          <a:p>
            <a:pPr defTabSz="915772">
              <a:defRPr/>
            </a:pPr>
            <a:r>
              <a:rPr lang="en-US" dirty="0"/>
              <a:t>On the left is a map of the Juneau School District’s elementary school attendance zones. There are about 6 elementary schools in JSD, and where you live determines what school you attend.  </a:t>
            </a:r>
          </a:p>
          <a:p>
            <a:pPr defTabSz="915772">
              <a:defRPr/>
            </a:pPr>
            <a:endParaRPr lang="en-US" dirty="0"/>
          </a:p>
          <a:p>
            <a:pPr defTabSz="915772">
              <a:defRPr/>
            </a:pPr>
            <a:r>
              <a:rPr lang="en-US" dirty="0"/>
              <a:t>Let’s imagine a typical child in foster care who will be in Foster care less than a year and who will experience two changes in foster care family placement during that time.  </a:t>
            </a:r>
          </a:p>
          <a:p>
            <a:endParaRPr lang="en-US" strike="sngStrike" dirty="0"/>
          </a:p>
          <a:p>
            <a:pPr defTabSz="915772">
              <a:defRPr/>
            </a:pPr>
            <a:r>
              <a:rPr lang="en-US" dirty="0"/>
              <a:t>So if our child’s family lives in downtown Juneau in the purple area, they will attend Downtown Elementary. But then they are placed with a foster care family in Douglas, the yellow section, and so are moved to Douglas Elementary. Yet another placement change to a home in the red area, places them in Mendenhall Valley Elementary. Before the school year ends, the student is reunited with their mom in the purple downtown area and once again enrolls in Downtown Elementary.  </a:t>
            </a:r>
            <a:r>
              <a:rPr lang="en-US" b="1" dirty="0"/>
              <a:t>Without the protections of Educational Stability the child has transferred schools 3 times.  </a:t>
            </a:r>
          </a:p>
          <a:p>
            <a:pPr defTabSz="915772">
              <a:defRPr/>
            </a:pPr>
            <a:endParaRPr lang="en-US" b="1" dirty="0"/>
          </a:p>
          <a:p>
            <a:pPr defTabSz="915772">
              <a:defRPr/>
            </a:pPr>
            <a:r>
              <a:rPr lang="en-US" dirty="0"/>
              <a:t>The chart on the right attempts to illustrate what might happen to the typical child in FC. The middle column shows what typically happens </a:t>
            </a:r>
            <a:r>
              <a:rPr lang="en-US" b="1" dirty="0"/>
              <a:t>without the right </a:t>
            </a:r>
            <a:r>
              <a:rPr lang="en-US" dirty="0"/>
              <a:t>to educational stability—namely, the student switches schools 3 times. </a:t>
            </a:r>
          </a:p>
          <a:p>
            <a:pPr defTabSz="915772">
              <a:defRPr/>
            </a:pPr>
            <a:endParaRPr lang="en-US" dirty="0"/>
          </a:p>
          <a:p>
            <a:pPr defTabSz="915772">
              <a:defRPr/>
            </a:pPr>
            <a:r>
              <a:rPr lang="en-US" dirty="0"/>
              <a:t>In contrast, the final column shows what ideally happens </a:t>
            </a:r>
            <a:r>
              <a:rPr lang="en-US" b="1" dirty="0"/>
              <a:t>with </a:t>
            </a:r>
            <a:r>
              <a:rPr lang="en-US" dirty="0"/>
              <a:t>the ESSA right to educational stability: Regardless of the home placement changes in the first column,--from purple to yellow to red to purple--the foster child remains in the same school—the purple Downtown Elementary school--their school of origin--the entire time.</a:t>
            </a:r>
          </a:p>
          <a:p>
            <a:endParaRPr lang="en-US" dirty="0"/>
          </a:p>
          <a:p>
            <a:endParaRPr lang="en-US" dirty="0"/>
          </a:p>
          <a:p>
            <a:r>
              <a:rPr lang="en-US" b="1" dirty="0"/>
              <a:t>As you likely realize, the key and the challenge to this child remaining in Downtown Elementary is transportation.</a:t>
            </a:r>
          </a:p>
          <a:p>
            <a:endParaRPr lang="en-US" b="1" dirty="0"/>
          </a:p>
          <a:p>
            <a:pPr defTabSz="915772">
              <a:defRPr/>
            </a:pPr>
            <a:endParaRPr lang="en-US" dirty="0"/>
          </a:p>
          <a:p>
            <a:pPr defTabSz="915772">
              <a:defRPr/>
            </a:pPr>
            <a:endParaRPr lang="en-US" dirty="0"/>
          </a:p>
          <a:p>
            <a:endParaRPr lang="en-US" dirty="0"/>
          </a:p>
          <a:p>
            <a:endParaRPr lang="en-US" dirty="0"/>
          </a:p>
          <a:p>
            <a:endParaRPr lang="en-US" strike="sngStrike" dirty="0"/>
          </a:p>
          <a:p>
            <a:endParaRPr lang="en-US" b="1" strike="sngStrike" dirty="0"/>
          </a:p>
          <a:p>
            <a:endParaRPr lang="en-US" b="1" strike="sngStrike" dirty="0"/>
          </a:p>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17</a:t>
            </a:fld>
            <a:endParaRPr lang="en-US"/>
          </a:p>
        </p:txBody>
      </p:sp>
    </p:spTree>
    <p:extLst>
      <p:ext uri="{BB962C8B-B14F-4D97-AF65-F5344CB8AC3E}">
        <p14:creationId xmlns:p14="http://schemas.microsoft.com/office/powerpoint/2010/main" val="383277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18</a:t>
            </a:fld>
            <a:endParaRPr lang="en-US"/>
          </a:p>
        </p:txBody>
      </p:sp>
    </p:spTree>
    <p:extLst>
      <p:ext uri="{BB962C8B-B14F-4D97-AF65-F5344CB8AC3E}">
        <p14:creationId xmlns:p14="http://schemas.microsoft.com/office/powerpoint/2010/main" val="268810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20</a:t>
            </a:fld>
            <a:endParaRPr lang="en-US"/>
          </a:p>
        </p:txBody>
      </p:sp>
    </p:spTree>
    <p:extLst>
      <p:ext uri="{BB962C8B-B14F-4D97-AF65-F5344CB8AC3E}">
        <p14:creationId xmlns:p14="http://schemas.microsoft.com/office/powerpoint/2010/main" val="321363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21</a:t>
            </a:fld>
            <a:endParaRPr lang="en-US"/>
          </a:p>
        </p:txBody>
      </p:sp>
    </p:spTree>
    <p:extLst>
      <p:ext uri="{BB962C8B-B14F-4D97-AF65-F5344CB8AC3E}">
        <p14:creationId xmlns:p14="http://schemas.microsoft.com/office/powerpoint/2010/main" val="81786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23</a:t>
            </a:fld>
            <a:endParaRPr lang="en-US"/>
          </a:p>
        </p:txBody>
      </p:sp>
    </p:spTree>
    <p:extLst>
      <p:ext uri="{BB962C8B-B14F-4D97-AF65-F5344CB8AC3E}">
        <p14:creationId xmlns:p14="http://schemas.microsoft.com/office/powerpoint/2010/main" val="274717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25</a:t>
            </a:fld>
            <a:endParaRPr lang="en-US"/>
          </a:p>
        </p:txBody>
      </p:sp>
    </p:spTree>
    <p:extLst>
      <p:ext uri="{BB962C8B-B14F-4D97-AF65-F5344CB8AC3E}">
        <p14:creationId xmlns:p14="http://schemas.microsoft.com/office/powerpoint/2010/main" val="355671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3</a:t>
            </a:fld>
            <a:endParaRPr lang="en-US"/>
          </a:p>
        </p:txBody>
      </p:sp>
    </p:spTree>
    <p:extLst>
      <p:ext uri="{BB962C8B-B14F-4D97-AF65-F5344CB8AC3E}">
        <p14:creationId xmlns:p14="http://schemas.microsoft.com/office/powerpoint/2010/main" val="3607950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30</a:t>
            </a:fld>
            <a:endParaRPr lang="en-US"/>
          </a:p>
        </p:txBody>
      </p:sp>
    </p:spTree>
    <p:extLst>
      <p:ext uri="{BB962C8B-B14F-4D97-AF65-F5344CB8AC3E}">
        <p14:creationId xmlns:p14="http://schemas.microsoft.com/office/powerpoint/2010/main" val="3462343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31</a:t>
            </a:fld>
            <a:endParaRPr lang="en-US"/>
          </a:p>
        </p:txBody>
      </p:sp>
    </p:spTree>
    <p:extLst>
      <p:ext uri="{BB962C8B-B14F-4D97-AF65-F5344CB8AC3E}">
        <p14:creationId xmlns:p14="http://schemas.microsoft.com/office/powerpoint/2010/main" val="3443154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32</a:t>
            </a:fld>
            <a:endParaRPr lang="en-US"/>
          </a:p>
        </p:txBody>
      </p:sp>
    </p:spTree>
    <p:extLst>
      <p:ext uri="{BB962C8B-B14F-4D97-AF65-F5344CB8AC3E}">
        <p14:creationId xmlns:p14="http://schemas.microsoft.com/office/powerpoint/2010/main" val="238645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33</a:t>
            </a:fld>
            <a:endParaRPr lang="en-US"/>
          </a:p>
        </p:txBody>
      </p:sp>
    </p:spTree>
    <p:extLst>
      <p:ext uri="{BB962C8B-B14F-4D97-AF65-F5344CB8AC3E}">
        <p14:creationId xmlns:p14="http://schemas.microsoft.com/office/powerpoint/2010/main" val="12406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31BE-80BD-4897-A408-BE9B1579E94E}" type="slidenum">
              <a:rPr lang="en-US" smtClean="0"/>
              <a:t>4</a:t>
            </a:fld>
            <a:endParaRPr lang="en-US"/>
          </a:p>
        </p:txBody>
      </p:sp>
    </p:spTree>
    <p:extLst>
      <p:ext uri="{BB962C8B-B14F-4D97-AF65-F5344CB8AC3E}">
        <p14:creationId xmlns:p14="http://schemas.microsoft.com/office/powerpoint/2010/main" val="351792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a:t>45 CFR § 1355.20</a:t>
            </a:r>
          </a:p>
          <a:p>
            <a:r>
              <a:rPr lang="en-US"/>
              <a:t>https://www.law.cornell.edu/cfr/text/45/1355.20</a:t>
            </a:r>
            <a:endParaRPr lang="en-US" dirty="0"/>
          </a:p>
        </p:txBody>
      </p:sp>
      <p:sp>
        <p:nvSpPr>
          <p:cNvPr id="4" name="Slide Number Placeholder 3"/>
          <p:cNvSpPr>
            <a:spLocks noGrp="1"/>
          </p:cNvSpPr>
          <p:nvPr>
            <p:ph type="sldNum" sz="quarter" idx="10"/>
          </p:nvPr>
        </p:nvSpPr>
        <p:spPr/>
        <p:txBody>
          <a:bodyPr/>
          <a:lstStyle/>
          <a:p>
            <a:fld id="{D7EA31BE-80BD-4897-A408-BE9B1579E94E}" type="slidenum">
              <a:rPr lang="en-US" smtClean="0"/>
              <a:t>5</a:t>
            </a:fld>
            <a:endParaRPr lang="en-US"/>
          </a:p>
        </p:txBody>
      </p:sp>
    </p:spTree>
    <p:extLst>
      <p:ext uri="{BB962C8B-B14F-4D97-AF65-F5344CB8AC3E}">
        <p14:creationId xmlns:p14="http://schemas.microsoft.com/office/powerpoint/2010/main" val="122098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6</a:t>
            </a:fld>
            <a:endParaRPr lang="en-US"/>
          </a:p>
        </p:txBody>
      </p:sp>
    </p:spTree>
    <p:extLst>
      <p:ext uri="{BB962C8B-B14F-4D97-AF65-F5344CB8AC3E}">
        <p14:creationId xmlns:p14="http://schemas.microsoft.com/office/powerpoint/2010/main" val="267941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7</a:t>
            </a:fld>
            <a:endParaRPr lang="en-US"/>
          </a:p>
        </p:txBody>
      </p:sp>
    </p:spTree>
    <p:extLst>
      <p:ext uri="{BB962C8B-B14F-4D97-AF65-F5344CB8AC3E}">
        <p14:creationId xmlns:p14="http://schemas.microsoft.com/office/powerpoint/2010/main" val="191858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9</a:t>
            </a:fld>
            <a:endParaRPr lang="en-US"/>
          </a:p>
        </p:txBody>
      </p:sp>
    </p:spTree>
    <p:extLst>
      <p:ext uri="{BB962C8B-B14F-4D97-AF65-F5344CB8AC3E}">
        <p14:creationId xmlns:p14="http://schemas.microsoft.com/office/powerpoint/2010/main" val="333522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10</a:t>
            </a:fld>
            <a:endParaRPr lang="en-US"/>
          </a:p>
        </p:txBody>
      </p:sp>
    </p:spTree>
    <p:extLst>
      <p:ext uri="{BB962C8B-B14F-4D97-AF65-F5344CB8AC3E}">
        <p14:creationId xmlns:p14="http://schemas.microsoft.com/office/powerpoint/2010/main" val="196017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11</a:t>
            </a:fld>
            <a:endParaRPr lang="en-US"/>
          </a:p>
        </p:txBody>
      </p:sp>
    </p:spTree>
    <p:extLst>
      <p:ext uri="{BB962C8B-B14F-4D97-AF65-F5344CB8AC3E}">
        <p14:creationId xmlns:p14="http://schemas.microsoft.com/office/powerpoint/2010/main" val="372424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4A9B-6366-CD22-2375-A19E9D769229}"/>
              </a:ext>
            </a:extLst>
          </p:cNvPr>
          <p:cNvSpPr>
            <a:spLocks noGrp="1"/>
          </p:cNvSpPr>
          <p:nvPr>
            <p:ph type="ctrTitle"/>
          </p:nvPr>
        </p:nvSpPr>
        <p:spPr>
          <a:xfrm>
            <a:off x="685267" y="808651"/>
            <a:ext cx="7772400" cy="2374920"/>
          </a:xfrm>
        </p:spPr>
        <p:txBody>
          <a:bodyPr anchor="b"/>
          <a:lstStyle>
            <a:lvl1pPr algn="ctr">
              <a:defRPr sz="45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FD83FA6B-8A92-5DD0-558C-44953C60B0D0}"/>
              </a:ext>
            </a:extLst>
          </p:cNvPr>
          <p:cNvSpPr>
            <a:spLocks noGrp="1"/>
          </p:cNvSpPr>
          <p:nvPr>
            <p:ph type="subTitle" idx="1" hasCustomPrompt="1"/>
          </p:nvPr>
        </p:nvSpPr>
        <p:spPr>
          <a:xfrm>
            <a:off x="685267" y="3339546"/>
            <a:ext cx="77724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add text</a:t>
            </a:r>
          </a:p>
        </p:txBody>
      </p:sp>
      <p:grpSp>
        <p:nvGrpSpPr>
          <p:cNvPr id="88" name="Group 87">
            <a:extLst>
              <a:ext uri="{FF2B5EF4-FFF2-40B4-BE49-F238E27FC236}">
                <a16:creationId xmlns:a16="http://schemas.microsoft.com/office/drawing/2014/main" id="{8F46EE0D-D4E8-B462-C361-389716356BEF}"/>
              </a:ext>
            </a:extLst>
          </p:cNvPr>
          <p:cNvGrpSpPr/>
          <p:nvPr userDrawn="1"/>
        </p:nvGrpSpPr>
        <p:grpSpPr>
          <a:xfrm>
            <a:off x="0" y="6644302"/>
            <a:ext cx="9144000" cy="248534"/>
            <a:chOff x="0" y="6644302"/>
            <a:chExt cx="12192000" cy="248534"/>
          </a:xfrm>
        </p:grpSpPr>
        <p:sp>
          <p:nvSpPr>
            <p:cNvPr id="39" name="Rectangle 38">
              <a:extLst>
                <a:ext uri="{FF2B5EF4-FFF2-40B4-BE49-F238E27FC236}">
                  <a16:creationId xmlns:a16="http://schemas.microsoft.com/office/drawing/2014/main" id="{43EE43CA-D213-BFA2-D2F1-B401BBE034D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id="{A83C2D1B-776D-9D49-A0EA-230102048293}"/>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56297C11-4671-BD69-67AD-BE5601E57241}"/>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797239AC-6DC9-97C5-96A0-0E913370E234}"/>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4" name="Group 83">
            <a:extLst>
              <a:ext uri="{FF2B5EF4-FFF2-40B4-BE49-F238E27FC236}">
                <a16:creationId xmlns:a16="http://schemas.microsoft.com/office/drawing/2014/main" id="{D2EE6E35-E472-E692-0F0C-A9CC067212D4}"/>
              </a:ext>
            </a:extLst>
          </p:cNvPr>
          <p:cNvGrpSpPr/>
          <p:nvPr userDrawn="1"/>
        </p:nvGrpSpPr>
        <p:grpSpPr>
          <a:xfrm>
            <a:off x="-1" y="-16410"/>
            <a:ext cx="9144000" cy="244698"/>
            <a:chOff x="-1" y="-16410"/>
            <a:chExt cx="12192000" cy="244698"/>
          </a:xfrm>
        </p:grpSpPr>
        <p:sp>
          <p:nvSpPr>
            <p:cNvPr id="44" name="Rectangle 43">
              <a:extLst>
                <a:ext uri="{FF2B5EF4-FFF2-40B4-BE49-F238E27FC236}">
                  <a16:creationId xmlns:a16="http://schemas.microsoft.com/office/drawing/2014/main" id="{E9279F2A-F6BE-D084-8A5E-9ACDD7F622BC}"/>
                </a:ext>
              </a:extLst>
            </p:cNvPr>
            <p:cNvSpPr/>
            <p:nvPr userDrawn="1"/>
          </p:nvSpPr>
          <p:spPr>
            <a:xfrm rot="5400000">
              <a:off x="7345602" y="-4618462"/>
              <a:ext cx="243994" cy="9448801"/>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a:extLst>
                <a:ext uri="{FF2B5EF4-FFF2-40B4-BE49-F238E27FC236}">
                  <a16:creationId xmlns:a16="http://schemas.microsoft.com/office/drawing/2014/main" id="{5A49BF33-AF68-E076-85C6-4B2ACE9D2FCC}"/>
                </a:ext>
              </a:extLst>
            </p:cNvPr>
            <p:cNvSpPr/>
            <p:nvPr userDrawn="1"/>
          </p:nvSpPr>
          <p:spPr>
            <a:xfrm rot="5400000">
              <a:off x="2163826" y="-35108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id="{D6646987-0944-EBF9-B526-135ECED50ABB}"/>
                </a:ext>
              </a:extLst>
            </p:cNvPr>
            <p:cNvSpPr/>
            <p:nvPr userDrawn="1"/>
          </p:nvSpPr>
          <p:spPr>
            <a:xfrm rot="5400000">
              <a:off x="335026" y="-351437"/>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89E96FE9-5583-CEE6-9AFD-CBEAF3624448}"/>
                </a:ext>
              </a:extLst>
            </p:cNvPr>
            <p:cNvSpPr/>
            <p:nvPr userDrawn="1"/>
          </p:nvSpPr>
          <p:spPr>
            <a:xfrm rot="5400000">
              <a:off x="1249426" y="-35108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 name="Group 47">
            <a:extLst>
              <a:ext uri="{FF2B5EF4-FFF2-40B4-BE49-F238E27FC236}">
                <a16:creationId xmlns:a16="http://schemas.microsoft.com/office/drawing/2014/main" id="{E6B6E39C-0067-59FC-2211-72B63BC318DB}"/>
              </a:ext>
            </a:extLst>
          </p:cNvPr>
          <p:cNvGrpSpPr/>
          <p:nvPr userDrawn="1"/>
        </p:nvGrpSpPr>
        <p:grpSpPr>
          <a:xfrm>
            <a:off x="8960209" y="0"/>
            <a:ext cx="183524" cy="6858000"/>
            <a:chOff x="-709" y="0"/>
            <a:chExt cx="491525" cy="6858000"/>
          </a:xfrm>
        </p:grpSpPr>
        <p:sp>
          <p:nvSpPr>
            <p:cNvPr id="49" name="Rectangle 48">
              <a:extLst>
                <a:ext uri="{FF2B5EF4-FFF2-40B4-BE49-F238E27FC236}">
                  <a16:creationId xmlns:a16="http://schemas.microsoft.com/office/drawing/2014/main" id="{DC6D771B-0A3A-F0EA-16F1-E70FB104252D}"/>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E7A59A2E-4316-9DF1-3ED3-E224C7AC87B6}"/>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2633095A-1A89-FECC-A974-16B51C0DCAD0}"/>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a:extLst>
                <a:ext uri="{FF2B5EF4-FFF2-40B4-BE49-F238E27FC236}">
                  <a16:creationId xmlns:a16="http://schemas.microsoft.com/office/drawing/2014/main" id="{B6E5955E-E389-CE2E-F6BD-0B9D29C2AC83}"/>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3" name="Group 62">
            <a:extLst>
              <a:ext uri="{FF2B5EF4-FFF2-40B4-BE49-F238E27FC236}">
                <a16:creationId xmlns:a16="http://schemas.microsoft.com/office/drawing/2014/main" id="{D9E6711F-F943-4C05-1FAA-0994806294F5}"/>
              </a:ext>
            </a:extLst>
          </p:cNvPr>
          <p:cNvGrpSpPr/>
          <p:nvPr userDrawn="1"/>
        </p:nvGrpSpPr>
        <p:grpSpPr>
          <a:xfrm rot="10800000">
            <a:off x="-1063" y="0"/>
            <a:ext cx="183524" cy="6858000"/>
            <a:chOff x="-709" y="0"/>
            <a:chExt cx="491525" cy="6858000"/>
          </a:xfrm>
        </p:grpSpPr>
        <p:sp>
          <p:nvSpPr>
            <p:cNvPr id="64" name="Rectangle 63">
              <a:extLst>
                <a:ext uri="{FF2B5EF4-FFF2-40B4-BE49-F238E27FC236}">
                  <a16:creationId xmlns:a16="http://schemas.microsoft.com/office/drawing/2014/main" id="{D9BAF595-2B05-B40D-83A0-B7EF02E444FB}"/>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a:extLst>
                <a:ext uri="{FF2B5EF4-FFF2-40B4-BE49-F238E27FC236}">
                  <a16:creationId xmlns:a16="http://schemas.microsoft.com/office/drawing/2014/main" id="{CECD87B8-BB69-2AEF-C4E2-BF0F85E18D6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id="{831F5F9D-F55C-DFEC-984B-194A89F6EF14}"/>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66">
              <a:extLst>
                <a:ext uri="{FF2B5EF4-FFF2-40B4-BE49-F238E27FC236}">
                  <a16:creationId xmlns:a16="http://schemas.microsoft.com/office/drawing/2014/main" id="{E574001C-B29C-D257-1F70-0F721D140955}"/>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8" name="TextBox 67">
            <a:extLst>
              <a:ext uri="{FF2B5EF4-FFF2-40B4-BE49-F238E27FC236}">
                <a16:creationId xmlns:a16="http://schemas.microsoft.com/office/drawing/2014/main" id="{8817645D-C5F6-0E23-9E57-02259129CD9D}"/>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pic>
        <p:nvPicPr>
          <p:cNvPr id="69" name="Picture 68" descr="Logo&#10;&#10;Description automatically generated">
            <a:extLst>
              <a:ext uri="{FF2B5EF4-FFF2-40B4-BE49-F238E27FC236}">
                <a16:creationId xmlns:a16="http://schemas.microsoft.com/office/drawing/2014/main" id="{4F01DA64-CE0F-0434-E860-9266D2C5A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195" y="5123402"/>
            <a:ext cx="1110543" cy="1362696"/>
          </a:xfrm>
          <a:prstGeom prst="rect">
            <a:avLst/>
          </a:prstGeom>
        </p:spPr>
      </p:pic>
    </p:spTree>
    <p:extLst>
      <p:ext uri="{BB962C8B-B14F-4D97-AF65-F5344CB8AC3E}">
        <p14:creationId xmlns:p14="http://schemas.microsoft.com/office/powerpoint/2010/main" val="8272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CD7B-0E75-4387-EE8A-BD6ECAFB3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C8894-DEB7-EF0C-9B66-390AA8867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02411BA1-DD1F-CAAE-8D92-355C1CE56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218244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559C4-37E3-D3B6-8017-05EF796F6AB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E778D-D03B-F325-F12E-5DEB92F9B85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B8A86E56-510C-3455-AAD2-86B3BF34F8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99331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FD5-9CCE-9DF7-1B20-5264984B95E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CDB9F2A-9FC2-5ED8-E7BD-D5D08E47EBFE}"/>
              </a:ext>
            </a:extLst>
          </p:cNvPr>
          <p:cNvSpPr>
            <a:spLocks noGrp="1"/>
          </p:cNvSpPr>
          <p:nvPr>
            <p:ph idx="1"/>
          </p:nvPr>
        </p:nvSpPr>
        <p:spPr/>
        <p:txBody>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4C5ED6E0-AC90-5B3F-03A5-A0F609268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417942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F4EA-14F7-8626-176C-F070C391035D}"/>
              </a:ext>
            </a:extLst>
          </p:cNvPr>
          <p:cNvSpPr>
            <a:spLocks noGrp="1"/>
          </p:cNvSpPr>
          <p:nvPr>
            <p:ph type="title"/>
          </p:nvPr>
        </p:nvSpPr>
        <p:spPr>
          <a:xfrm>
            <a:off x="685799" y="1709739"/>
            <a:ext cx="7824788"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AC3EC1-89B1-C2FA-41F5-DFC36AB4061F}"/>
              </a:ext>
            </a:extLst>
          </p:cNvPr>
          <p:cNvSpPr>
            <a:spLocks noGrp="1"/>
          </p:cNvSpPr>
          <p:nvPr>
            <p:ph type="body" idx="1"/>
          </p:nvPr>
        </p:nvSpPr>
        <p:spPr>
          <a:xfrm>
            <a:off x="685800" y="4589464"/>
            <a:ext cx="7824788"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grpSp>
        <p:nvGrpSpPr>
          <p:cNvPr id="39" name="Group 38">
            <a:extLst>
              <a:ext uri="{FF2B5EF4-FFF2-40B4-BE49-F238E27FC236}">
                <a16:creationId xmlns:a16="http://schemas.microsoft.com/office/drawing/2014/main" id="{110626F3-98B6-2C6D-DF9B-1FCAC6D19A03}"/>
              </a:ext>
            </a:extLst>
          </p:cNvPr>
          <p:cNvGrpSpPr/>
          <p:nvPr userDrawn="1"/>
        </p:nvGrpSpPr>
        <p:grpSpPr>
          <a:xfrm rot="5400000">
            <a:off x="2449401" y="-2465811"/>
            <a:ext cx="244699" cy="5143500"/>
            <a:chOff x="-709" y="0"/>
            <a:chExt cx="491525" cy="6858000"/>
          </a:xfrm>
        </p:grpSpPr>
        <p:sp>
          <p:nvSpPr>
            <p:cNvPr id="40" name="Rectangle 39">
              <a:extLst>
                <a:ext uri="{FF2B5EF4-FFF2-40B4-BE49-F238E27FC236}">
                  <a16:creationId xmlns:a16="http://schemas.microsoft.com/office/drawing/2014/main" id="{3C4F358A-31B7-EABA-417D-7DE385FC1B6F}"/>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C7CD2D73-CC80-D320-67FE-07BCE3098E63}"/>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8F4C345E-68D8-FC66-298A-6DA2C60D6B45}"/>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E5D74135-5F42-FBDC-9F9E-10F8154B9401}"/>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4" name="Group 43">
            <a:extLst>
              <a:ext uri="{FF2B5EF4-FFF2-40B4-BE49-F238E27FC236}">
                <a16:creationId xmlns:a16="http://schemas.microsoft.com/office/drawing/2014/main" id="{142C8443-1709-A93B-1D9D-12C247BF030A}"/>
              </a:ext>
            </a:extLst>
          </p:cNvPr>
          <p:cNvGrpSpPr/>
          <p:nvPr userDrawn="1"/>
        </p:nvGrpSpPr>
        <p:grpSpPr>
          <a:xfrm>
            <a:off x="8960209" y="0"/>
            <a:ext cx="183524" cy="6858000"/>
            <a:chOff x="-709" y="0"/>
            <a:chExt cx="491525" cy="6858000"/>
          </a:xfrm>
        </p:grpSpPr>
        <p:sp>
          <p:nvSpPr>
            <p:cNvPr id="45" name="Rectangle 44">
              <a:extLst>
                <a:ext uri="{FF2B5EF4-FFF2-40B4-BE49-F238E27FC236}">
                  <a16:creationId xmlns:a16="http://schemas.microsoft.com/office/drawing/2014/main" id="{EA7B9738-EA00-0140-7132-A1BCC5CCC527}"/>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id="{13725B04-7C80-BB2D-F3D6-CE68FD9B6F1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B9DFB862-DDF6-630B-2425-6EA5EE454C4E}"/>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57FDF67D-05AE-BA53-842B-411490F48D6A}"/>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 name="Group 48">
            <a:extLst>
              <a:ext uri="{FF2B5EF4-FFF2-40B4-BE49-F238E27FC236}">
                <a16:creationId xmlns:a16="http://schemas.microsoft.com/office/drawing/2014/main" id="{4F02CF9B-3E72-B9D0-98E5-354EA40FD331}"/>
              </a:ext>
            </a:extLst>
          </p:cNvPr>
          <p:cNvGrpSpPr/>
          <p:nvPr userDrawn="1"/>
        </p:nvGrpSpPr>
        <p:grpSpPr>
          <a:xfrm rot="10800000">
            <a:off x="-267" y="18864"/>
            <a:ext cx="183524" cy="6858000"/>
            <a:chOff x="-709" y="0"/>
            <a:chExt cx="491525" cy="6858000"/>
          </a:xfrm>
        </p:grpSpPr>
        <p:sp>
          <p:nvSpPr>
            <p:cNvPr id="50" name="Rectangle 49">
              <a:extLst>
                <a:ext uri="{FF2B5EF4-FFF2-40B4-BE49-F238E27FC236}">
                  <a16:creationId xmlns:a16="http://schemas.microsoft.com/office/drawing/2014/main" id="{18DBF4EA-B460-0BA6-4FEF-FB4C330A8C6A}"/>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335AA00D-42F1-BDCA-0ADE-F38E0CF0A6E7}"/>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a:extLst>
                <a:ext uri="{FF2B5EF4-FFF2-40B4-BE49-F238E27FC236}">
                  <a16:creationId xmlns:a16="http://schemas.microsoft.com/office/drawing/2014/main" id="{524E83CF-99F4-40F7-85A3-ECA524F8BEB9}"/>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7C15706D-1763-625F-2E8F-9001168FD52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Rectangle 54">
            <a:extLst>
              <a:ext uri="{FF2B5EF4-FFF2-40B4-BE49-F238E27FC236}">
                <a16:creationId xmlns:a16="http://schemas.microsoft.com/office/drawing/2014/main" id="{91B0D369-B154-695E-0895-71789BF7473B}"/>
              </a:ext>
            </a:extLst>
          </p:cNvPr>
          <p:cNvSpPr/>
          <p:nvPr userDrawn="1"/>
        </p:nvSpPr>
        <p:spPr>
          <a:xfrm rot="16200000">
            <a:off x="5502590" y="-3414768"/>
            <a:ext cx="246888" cy="7035932"/>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 name="Group 25">
            <a:extLst>
              <a:ext uri="{FF2B5EF4-FFF2-40B4-BE49-F238E27FC236}">
                <a16:creationId xmlns:a16="http://schemas.microsoft.com/office/drawing/2014/main" id="{F972CF93-EE0B-00B0-1FCF-58D1839686E2}"/>
              </a:ext>
            </a:extLst>
          </p:cNvPr>
          <p:cNvGrpSpPr/>
          <p:nvPr userDrawn="1"/>
        </p:nvGrpSpPr>
        <p:grpSpPr>
          <a:xfrm>
            <a:off x="0" y="6644302"/>
            <a:ext cx="9144000" cy="248534"/>
            <a:chOff x="0" y="6644302"/>
            <a:chExt cx="12192000" cy="248534"/>
          </a:xfrm>
        </p:grpSpPr>
        <p:sp>
          <p:nvSpPr>
            <p:cNvPr id="27" name="Rectangle 26">
              <a:extLst>
                <a:ext uri="{FF2B5EF4-FFF2-40B4-BE49-F238E27FC236}">
                  <a16:creationId xmlns:a16="http://schemas.microsoft.com/office/drawing/2014/main" id="{F2BBC38B-5D00-C0BA-F419-19455D25190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44B0F18F-92D3-43ED-5E06-A074F6AAF37A}"/>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1A5975D6-74DE-73AB-E4F7-B183840AA7B9}"/>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4D86FCEE-5710-BA16-B888-1EE0A421F04D}"/>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1" name="TextBox 30">
            <a:extLst>
              <a:ext uri="{FF2B5EF4-FFF2-40B4-BE49-F238E27FC236}">
                <a16:creationId xmlns:a16="http://schemas.microsoft.com/office/drawing/2014/main" id="{736CBAA8-9F2C-605D-217C-236535508301}"/>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177727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A4D0-DC43-5094-A5C0-9EF243EE9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AF65F-D01C-286E-BD89-53942A563127}"/>
              </a:ext>
            </a:extLst>
          </p:cNvPr>
          <p:cNvSpPr>
            <a:spLocks noGrp="1"/>
          </p:cNvSpPr>
          <p:nvPr>
            <p:ph sz="half" idx="1"/>
          </p:nvPr>
        </p:nvSpPr>
        <p:spPr>
          <a:xfrm>
            <a:off x="628650" y="1825625"/>
            <a:ext cx="3886200" cy="4351338"/>
          </a:xfrm>
        </p:spPr>
        <p:txBody>
          <a:bodyPr>
            <a:normAutofit/>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9674DC-9D32-B88A-CD8F-8157221DC4D6}"/>
              </a:ext>
            </a:extLst>
          </p:cNvPr>
          <p:cNvSpPr>
            <a:spLocks noGrp="1"/>
          </p:cNvSpPr>
          <p:nvPr>
            <p:ph sz="half" idx="2"/>
          </p:nvPr>
        </p:nvSpPr>
        <p:spPr>
          <a:xfrm>
            <a:off x="4629150" y="1825625"/>
            <a:ext cx="3886200" cy="4351338"/>
          </a:xfrm>
        </p:spPr>
        <p:txBody>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B0A9A704-809F-5CE8-6ECC-DEA4F29C8B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262052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9206-58C8-29EB-9722-520B906773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204D1F-3F05-555F-31C7-F15FABE24C6F}"/>
              </a:ext>
            </a:extLst>
          </p:cNvPr>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1AAF2F6-E4A7-5A97-CA80-E4FB66CE7E8E}"/>
              </a:ext>
            </a:extLst>
          </p:cNvPr>
          <p:cNvSpPr>
            <a:spLocks noGrp="1"/>
          </p:cNvSpPr>
          <p:nvPr>
            <p:ph sz="half" idx="2"/>
          </p:nvPr>
        </p:nvSpPr>
        <p:spPr>
          <a:xfrm>
            <a:off x="629842" y="2505075"/>
            <a:ext cx="3868340"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2F2AE0-6AC1-0DB1-ED20-D08B4404A89C}"/>
              </a:ext>
            </a:extLst>
          </p:cNvPr>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09F194-2D5A-D4E5-A048-476EBDECB998}"/>
              </a:ext>
            </a:extLst>
          </p:cNvPr>
          <p:cNvSpPr>
            <a:spLocks noGrp="1"/>
          </p:cNvSpPr>
          <p:nvPr>
            <p:ph sz="quarter" idx="4"/>
          </p:nvPr>
        </p:nvSpPr>
        <p:spPr>
          <a:xfrm>
            <a:off x="4629150" y="2505075"/>
            <a:ext cx="3887391"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D8DB2F76-4732-D086-FE0F-E44266847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202502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366E-3E42-3603-430F-0E6A053D9D5E}"/>
              </a:ext>
            </a:extLst>
          </p:cNvPr>
          <p:cNvSpPr>
            <a:spLocks noGrp="1"/>
          </p:cNvSpPr>
          <p:nvPr>
            <p:ph type="title"/>
          </p:nvPr>
        </p:nvSpPr>
        <p:spPr/>
        <p:txBody>
          <a:body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95F0CDD6-B17B-B4BB-FD04-9D17F53D8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19124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4E2FF73-114A-F675-9BA5-A2273BAF26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79150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4E87-E680-EA2B-7E02-124B1E6B2D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48B3C4-2F0F-D7DA-F583-AB698568EFF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049E2B-03F6-5F6A-730E-16D0F04B13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35CD1722-9203-F6BA-A42E-8E7DA9401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0774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F38-66D2-2681-B7A3-358EBF1EB9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2C93B3-B7B7-032D-3FBB-61F26E86A64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678F6C5-6218-C3A0-8C09-1ED0B774A6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8BE40324-DF39-7E91-A98B-22F9500514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0895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CD612-DB13-9E0D-0962-C8FF9215553A}"/>
              </a:ext>
            </a:extLst>
          </p:cNvPr>
          <p:cNvSpPr txBox="1"/>
          <p:nvPr userDrawn="1"/>
        </p:nvSpPr>
        <p:spPr>
          <a:xfrm>
            <a:off x="7803561" y="6362700"/>
            <a:ext cx="585937" cy="253916"/>
          </a:xfrm>
          <a:prstGeom prst="rect">
            <a:avLst/>
          </a:prstGeom>
          <a:noFill/>
        </p:spPr>
        <p:txBody>
          <a:bodyPr wrap="square" rtlCol="0">
            <a:spAutoFit/>
          </a:bodyPr>
          <a:lstStyle/>
          <a:p>
            <a:pPr algn="r"/>
            <a:fld id="{D16EC036-ABF0-4B85-9C97-B9EDAF4D9D3D}" type="slidenum">
              <a:rPr lang="en-US" sz="1050" smtClean="0"/>
              <a:pPr algn="r"/>
              <a:t>‹#›</a:t>
            </a:fld>
            <a:endParaRPr lang="en-US" sz="1050" dirty="0"/>
          </a:p>
        </p:txBody>
      </p:sp>
      <p:sp>
        <p:nvSpPr>
          <p:cNvPr id="2" name="Title Placeholder 1">
            <a:extLst>
              <a:ext uri="{FF2B5EF4-FFF2-40B4-BE49-F238E27FC236}">
                <a16:creationId xmlns:a16="http://schemas.microsoft.com/office/drawing/2014/main" id="{B54787D4-8A88-EBC2-1132-E7069DC98A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9E13F3-DB45-0D1C-8D18-C55B10A501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a:extLst>
              <a:ext uri="{FF2B5EF4-FFF2-40B4-BE49-F238E27FC236}">
                <a16:creationId xmlns:a16="http://schemas.microsoft.com/office/drawing/2014/main" id="{CADC35BF-6CCF-2E48-C25B-004F6DB1A926}"/>
              </a:ext>
            </a:extLst>
          </p:cNvPr>
          <p:cNvGrpSpPr/>
          <p:nvPr userDrawn="1"/>
        </p:nvGrpSpPr>
        <p:grpSpPr>
          <a:xfrm rot="10800000">
            <a:off x="1" y="0"/>
            <a:ext cx="183524" cy="6858000"/>
            <a:chOff x="-709" y="0"/>
            <a:chExt cx="491525" cy="6858000"/>
          </a:xfrm>
        </p:grpSpPr>
        <p:sp>
          <p:nvSpPr>
            <p:cNvPr id="7" name="Rectangle 6">
              <a:extLst>
                <a:ext uri="{FF2B5EF4-FFF2-40B4-BE49-F238E27FC236}">
                  <a16:creationId xmlns:a16="http://schemas.microsoft.com/office/drawing/2014/main" id="{D28DF2BF-4727-480A-A025-7359DCAFE7A3}"/>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068E1C1-BDD4-DC72-8CA8-185C08E4BD44}"/>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24255DEC-7220-D286-0BA5-3C7207F47992}"/>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2500252F-20C6-4E49-DC9B-A158D66D2A9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TextBox 20">
            <a:extLst>
              <a:ext uri="{FF2B5EF4-FFF2-40B4-BE49-F238E27FC236}">
                <a16:creationId xmlns:a16="http://schemas.microsoft.com/office/drawing/2014/main" id="{623217CD-21EF-C96A-6B46-8D8C00585D23}"/>
              </a:ext>
            </a:extLst>
          </p:cNvPr>
          <p:cNvSpPr txBox="1"/>
          <p:nvPr userDrawn="1"/>
        </p:nvSpPr>
        <p:spPr>
          <a:xfrm rot="16200000">
            <a:off x="-1965771" y="4685183"/>
            <a:ext cx="41148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24397955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685800" rtl="0" eaLnBrk="1" latinLnBrk="0" hangingPunct="1">
        <a:lnSpc>
          <a:spcPct val="90000"/>
        </a:lnSpc>
        <a:spcBef>
          <a:spcPct val="0"/>
        </a:spcBef>
        <a:buNone/>
        <a:defRPr sz="3300" b="1" kern="1200">
          <a:solidFill>
            <a:srgbClr val="194A6B"/>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ichard.bloomquist@alaska.go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alaska.gov/esea/TitleI-A/foster-ca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2.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23.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25.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hyperlink" Target="https://education.alaska.gov/esea/TitleI-A/foster-care" TargetMode="External"/><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1774E6"/>
                </a:solidFill>
              </a:rPr>
              <a:t>Ensuring the Educational Stability of Students in Foster Care</a:t>
            </a:r>
          </a:p>
        </p:txBody>
      </p:sp>
      <p:sp>
        <p:nvSpPr>
          <p:cNvPr id="3" name="Subtitle 2"/>
          <p:cNvSpPr>
            <a:spLocks noGrp="1"/>
          </p:cNvSpPr>
          <p:nvPr>
            <p:ph type="subTitle" idx="1"/>
          </p:nvPr>
        </p:nvSpPr>
        <p:spPr/>
        <p:txBody>
          <a:bodyPr>
            <a:normAutofit/>
          </a:bodyPr>
          <a:lstStyle/>
          <a:p>
            <a:endParaRPr lang="en-US" b="1" dirty="0"/>
          </a:p>
          <a:p>
            <a:r>
              <a:rPr lang="en-US" b="1" dirty="0"/>
              <a:t>July 2025</a:t>
            </a:r>
          </a:p>
        </p:txBody>
      </p:sp>
    </p:spTree>
    <p:extLst>
      <p:ext uri="{BB962C8B-B14F-4D97-AF65-F5344CB8AC3E}">
        <p14:creationId xmlns:p14="http://schemas.microsoft.com/office/powerpoint/2010/main" val="49118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Transportation Agreement for Large Urban Districts</a:t>
            </a:r>
          </a:p>
        </p:txBody>
      </p:sp>
      <p:sp>
        <p:nvSpPr>
          <p:cNvPr id="5" name="Content Placeholder 4"/>
          <p:cNvSpPr>
            <a:spLocks noGrp="1"/>
          </p:cNvSpPr>
          <p:nvPr>
            <p:ph sz="half" idx="1"/>
          </p:nvPr>
        </p:nvSpPr>
        <p:spPr>
          <a:xfrm>
            <a:off x="628650" y="1851102"/>
            <a:ext cx="5105400" cy="4204010"/>
          </a:xfrm>
        </p:spPr>
        <p:txBody>
          <a:bodyPr>
            <a:normAutofit fontScale="55000" lnSpcReduction="20000"/>
          </a:bodyPr>
          <a:lstStyle/>
          <a:p>
            <a:r>
              <a:rPr lang="en-US" sz="3200" dirty="0"/>
              <a:t>Consider establishing a contract with OCS/DFCS</a:t>
            </a:r>
          </a:p>
          <a:p>
            <a:pPr marL="600067" lvl="1" indent="-257175"/>
            <a:r>
              <a:rPr lang="en-US" sz="2500" b="0" dirty="0"/>
              <a:t>Frequent and daily FC transportation </a:t>
            </a:r>
          </a:p>
          <a:p>
            <a:pPr marL="600067" lvl="1" indent="-257175"/>
            <a:r>
              <a:rPr lang="en-US" sz="2500" b="0" dirty="0"/>
              <a:t>12-month commitment</a:t>
            </a:r>
          </a:p>
          <a:p>
            <a:pPr marL="600067" lvl="1" indent="-257175"/>
            <a:r>
              <a:rPr lang="en-US" sz="2500" b="0" dirty="0"/>
              <a:t>Specific funding promised by OCS</a:t>
            </a:r>
          </a:p>
          <a:p>
            <a:pPr marL="600067" lvl="1" indent="-257175"/>
            <a:r>
              <a:rPr lang="en-US" sz="2500" b="0" dirty="0"/>
              <a:t>Specific services (and funding) promised by district</a:t>
            </a:r>
          </a:p>
          <a:p>
            <a:pPr marL="600067" lvl="1" indent="-257175"/>
            <a:r>
              <a:rPr lang="en-US" sz="2500" dirty="0"/>
              <a:t>Can include staff time as expense</a:t>
            </a:r>
          </a:p>
          <a:p>
            <a:pPr marL="600067" lvl="1" indent="-257175"/>
            <a:r>
              <a:rPr lang="en-US" sz="2500" dirty="0"/>
              <a:t>OCS Contacts for contracts:</a:t>
            </a:r>
          </a:p>
          <a:p>
            <a:pPr lvl="2"/>
            <a:r>
              <a:rPr lang="en-US" sz="2500" dirty="0">
                <a:solidFill>
                  <a:srgbClr val="1774E6"/>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Richard Bloomquist</a:t>
            </a:r>
            <a:r>
              <a:rPr lang="en-US" sz="2500" dirty="0"/>
              <a:t>, </a:t>
            </a:r>
            <a:r>
              <a:rPr lang="en-US" sz="2500" dirty="0">
                <a:latin typeface="Tahoma" panose="020B0604030504040204" pitchFamily="34" charset="0"/>
                <a:ea typeface="Tahoma" panose="020B0604030504040204" pitchFamily="34" charset="0"/>
                <a:cs typeface="Tahoma" panose="020B0604030504040204" pitchFamily="34" charset="0"/>
              </a:rPr>
              <a:t>OCS Program Coordinator</a:t>
            </a:r>
          </a:p>
          <a:p>
            <a:pPr marL="342892" lvl="1" indent="0">
              <a:buNone/>
            </a:pPr>
            <a:endParaRPr lang="en-US" b="0" dirty="0"/>
          </a:p>
          <a:p>
            <a:r>
              <a:rPr lang="en-US" sz="3200" dirty="0"/>
              <a:t>Transportation to school of origin even applies to student whose foster care home is in a neighboring district, if less than 50 miles away. </a:t>
            </a:r>
          </a:p>
          <a:p>
            <a:endParaRPr lang="en-US" sz="3200" dirty="0"/>
          </a:p>
          <a:p>
            <a:pPr marL="257175" indent="-257175"/>
            <a:r>
              <a:rPr lang="en-US" sz="3200" dirty="0"/>
              <a:t>Transportation method should be the most safe and cost-effective option </a:t>
            </a:r>
          </a:p>
          <a:p>
            <a:pPr marL="257175" indent="-257175"/>
            <a:endParaRPr lang="en-US" sz="1950" dirty="0"/>
          </a:p>
          <a:p>
            <a:pPr marL="600067" lvl="1" indent="-257175"/>
            <a:endParaRPr lang="en-US" b="0" dirty="0"/>
          </a:p>
          <a:p>
            <a:pPr marL="600067" lvl="1" indent="-257175"/>
            <a:endParaRPr lang="en-US" b="0" dirty="0"/>
          </a:p>
          <a:p>
            <a:endParaRPr lang="en-US" dirty="0"/>
          </a:p>
          <a:p>
            <a:endParaRPr lang="en-US" dirty="0"/>
          </a:p>
          <a:p>
            <a:pPr lvl="2"/>
            <a:endParaRPr lang="en-US" dirty="0"/>
          </a:p>
          <a:p>
            <a:pPr lvl="1"/>
            <a:endParaRPr lang="en-US" dirty="0"/>
          </a:p>
        </p:txBody>
      </p:sp>
      <p:pic>
        <p:nvPicPr>
          <p:cNvPr id="7" name="Content Placeholder 6" descr="Illegible screenshot of MOA with OCS">
            <a:extLst>
              <a:ext uri="{FF2B5EF4-FFF2-40B4-BE49-F238E27FC236}">
                <a16:creationId xmlns:a16="http://schemas.microsoft.com/office/drawing/2014/main" id="{DD42C021-05F4-4E2D-B9E3-8B06B8DC0869}"/>
              </a:ext>
            </a:extLst>
          </p:cNvPr>
          <p:cNvPicPr>
            <a:picLocks noChangeAspect="1"/>
          </p:cNvPicPr>
          <p:nvPr/>
        </p:nvPicPr>
        <p:blipFill>
          <a:blip r:embed="rId4"/>
          <a:stretch>
            <a:fillRect/>
          </a:stretch>
        </p:blipFill>
        <p:spPr>
          <a:xfrm>
            <a:off x="5827933" y="2141034"/>
            <a:ext cx="3002241" cy="1700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457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Transportation Agreement for Rural Districts with Distant School Communities Connected by Roads</a:t>
            </a:r>
          </a:p>
        </p:txBody>
      </p:sp>
      <p:sp>
        <p:nvSpPr>
          <p:cNvPr id="5" name="Content Placeholder 4"/>
          <p:cNvSpPr>
            <a:spLocks noGrp="1"/>
          </p:cNvSpPr>
          <p:nvPr>
            <p:ph sz="half" idx="1"/>
          </p:nvPr>
        </p:nvSpPr>
        <p:spPr>
          <a:xfrm>
            <a:off x="628650" y="1884556"/>
            <a:ext cx="4958111" cy="4215161"/>
          </a:xfrm>
        </p:spPr>
        <p:txBody>
          <a:bodyPr>
            <a:normAutofit fontScale="55000" lnSpcReduction="20000"/>
          </a:bodyPr>
          <a:lstStyle/>
          <a:p>
            <a:r>
              <a:rPr lang="en-US" sz="3300" b="0" dirty="0"/>
              <a:t>Consider using DEED/OCS Template to establish required Transportation Agreement</a:t>
            </a:r>
          </a:p>
          <a:p>
            <a:pPr marL="600067" lvl="1" indent="-257175"/>
            <a:r>
              <a:rPr lang="en-US" sz="2500" dirty="0"/>
              <a:t>Few students per year needing transportation</a:t>
            </a:r>
          </a:p>
          <a:p>
            <a:pPr marL="600067" lvl="1" indent="-257175"/>
            <a:r>
              <a:rPr lang="en-US" sz="2500" dirty="0"/>
              <a:t>Possibility of lengthy transportation needed with little transportation infrastructure</a:t>
            </a:r>
          </a:p>
          <a:p>
            <a:pPr marL="600067" lvl="1" indent="-257175"/>
            <a:r>
              <a:rPr lang="en-US" sz="2500" b="0" dirty="0"/>
              <a:t>Complete for individual students on case-by-case basis</a:t>
            </a:r>
          </a:p>
          <a:p>
            <a:pPr marL="600067" lvl="1" indent="-257175"/>
            <a:r>
              <a:rPr lang="en-US" sz="2500" dirty="0"/>
              <a:t>Lists t</a:t>
            </a:r>
            <a:r>
              <a:rPr lang="en-US" sz="2500" b="0" dirty="0"/>
              <a:t>ransportation options </a:t>
            </a:r>
          </a:p>
          <a:p>
            <a:pPr marL="600067" lvl="1" indent="-257175"/>
            <a:r>
              <a:rPr lang="en-US" sz="2500" b="0" dirty="0"/>
              <a:t>However, no prior promise of OCS funds</a:t>
            </a:r>
          </a:p>
          <a:p>
            <a:pPr marL="342892" lvl="1" indent="0">
              <a:buNone/>
            </a:pPr>
            <a:endParaRPr lang="en-US" dirty="0"/>
          </a:p>
          <a:p>
            <a:r>
              <a:rPr lang="en-US" sz="3300" b="0" dirty="0"/>
              <a:t>Consider requesting a simple custom agreement with OCS that says </a:t>
            </a:r>
            <a:r>
              <a:rPr lang="en-US" sz="3300" b="0" i="1" dirty="0"/>
              <a:t>district will spend up to $1500 per year on FC transportation; if costs exceed this, OCS will reimburse for the subsequent $1,500</a:t>
            </a:r>
          </a:p>
          <a:p>
            <a:endParaRPr lang="en-US" sz="3300" dirty="0"/>
          </a:p>
          <a:p>
            <a:r>
              <a:rPr lang="en-US" sz="3300" dirty="0"/>
              <a:t>Transportation to school of origin even applies to student whose foster care home is in a neighboring district, if less than 50 miles away.</a:t>
            </a:r>
          </a:p>
          <a:p>
            <a:pPr marL="257175" indent="-257175"/>
            <a:endParaRPr lang="en-US" b="0" dirty="0"/>
          </a:p>
          <a:p>
            <a:pPr marL="600067" lvl="1" indent="-257175"/>
            <a:endParaRPr lang="en-US" b="0" dirty="0"/>
          </a:p>
          <a:p>
            <a:endParaRPr lang="en-US" dirty="0"/>
          </a:p>
          <a:p>
            <a:endParaRPr lang="en-US" dirty="0"/>
          </a:p>
          <a:p>
            <a:pPr lvl="2"/>
            <a:endParaRPr lang="en-US" dirty="0"/>
          </a:p>
          <a:p>
            <a:pPr lvl="1"/>
            <a:endParaRPr lang="en-US" dirty="0"/>
          </a:p>
        </p:txBody>
      </p:sp>
      <p:pic>
        <p:nvPicPr>
          <p:cNvPr id="2" name="Picture 1" descr="illegible screenshot of Transportation Agreement">
            <a:extLst>
              <a:ext uri="{FF2B5EF4-FFF2-40B4-BE49-F238E27FC236}">
                <a16:creationId xmlns:a16="http://schemas.microsoft.com/office/drawing/2014/main" id="{77BAFEC9-0225-1CAF-3243-012EBEC42872}"/>
              </a:ext>
            </a:extLst>
          </p:cNvPr>
          <p:cNvPicPr>
            <a:picLocks noChangeAspect="1"/>
          </p:cNvPicPr>
          <p:nvPr/>
        </p:nvPicPr>
        <p:blipFill>
          <a:blip r:embed="rId3"/>
          <a:stretch>
            <a:fillRect/>
          </a:stretch>
        </p:blipFill>
        <p:spPr>
          <a:xfrm>
            <a:off x="5715000" y="2219242"/>
            <a:ext cx="2522341" cy="3015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448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Transportation Agreement</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lstStyle/>
          <a:p>
            <a:r>
              <a:rPr lang="en-US" dirty="0">
                <a:solidFill>
                  <a:srgbClr val="FF0000"/>
                </a:solidFill>
              </a:rPr>
              <a:t>What type of transportation agreement has our district established with OCS?</a:t>
            </a:r>
          </a:p>
          <a:p>
            <a:pPr marL="0" indent="0">
              <a:buNone/>
            </a:pPr>
            <a:endParaRPr lang="en-US" dirty="0">
              <a:solidFill>
                <a:srgbClr val="FF0000"/>
              </a:solidFill>
            </a:endParaRPr>
          </a:p>
          <a:p>
            <a:r>
              <a:rPr lang="en-US" dirty="0">
                <a:solidFill>
                  <a:srgbClr val="FF0000"/>
                </a:solidFill>
              </a:rPr>
              <a:t>What are the typical methods of transportation for students in foster care that our district uses?</a:t>
            </a:r>
            <a:endParaRPr lang="en-US" b="1" dirty="0">
              <a:solidFill>
                <a:srgbClr val="FF0000"/>
              </a:solidFill>
            </a:endParaRPr>
          </a:p>
        </p:txBody>
      </p:sp>
    </p:spTree>
    <p:extLst>
      <p:ext uri="{BB962C8B-B14F-4D97-AF65-F5344CB8AC3E}">
        <p14:creationId xmlns:p14="http://schemas.microsoft.com/office/powerpoint/2010/main" val="108905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2. Receive and Record Student’s FC Status</a:t>
            </a:r>
          </a:p>
        </p:txBody>
      </p:sp>
      <p:sp>
        <p:nvSpPr>
          <p:cNvPr id="5" name="Content Placeholder 4"/>
          <p:cNvSpPr>
            <a:spLocks noGrp="1"/>
          </p:cNvSpPr>
          <p:nvPr>
            <p:ph idx="1"/>
          </p:nvPr>
        </p:nvSpPr>
        <p:spPr>
          <a:xfrm>
            <a:off x="628650" y="1825625"/>
            <a:ext cx="5839884" cy="4351338"/>
          </a:xfrm>
        </p:spPr>
        <p:txBody>
          <a:bodyPr>
            <a:normAutofit fontScale="85000" lnSpcReduction="20000"/>
          </a:bodyPr>
          <a:lstStyle/>
          <a:p>
            <a:pPr>
              <a:lnSpc>
                <a:spcPct val="120000"/>
              </a:lnSpc>
              <a:spcBef>
                <a:spcPts val="0"/>
              </a:spcBef>
              <a:spcAft>
                <a:spcPts val="450"/>
              </a:spcAft>
            </a:pPr>
            <a:r>
              <a:rPr lang="en-US" dirty="0"/>
              <a:t>Establish protocols with OCS</a:t>
            </a:r>
          </a:p>
          <a:p>
            <a:pPr>
              <a:lnSpc>
                <a:spcPct val="120000"/>
              </a:lnSpc>
              <a:spcBef>
                <a:spcPts val="0"/>
              </a:spcBef>
              <a:spcAft>
                <a:spcPts val="450"/>
              </a:spcAft>
            </a:pPr>
            <a:r>
              <a:rPr lang="en-US" dirty="0"/>
              <a:t>Train staff, particularly school receptionists and registrar</a:t>
            </a:r>
          </a:p>
          <a:p>
            <a:pPr>
              <a:lnSpc>
                <a:spcPct val="120000"/>
              </a:lnSpc>
              <a:spcBef>
                <a:spcPts val="0"/>
              </a:spcBef>
              <a:spcAft>
                <a:spcPts val="450"/>
              </a:spcAft>
            </a:pPr>
            <a:r>
              <a:rPr lang="en-US" dirty="0"/>
              <a:t>Require OCS document indicating custody</a:t>
            </a:r>
          </a:p>
          <a:p>
            <a:pPr>
              <a:lnSpc>
                <a:spcPct val="120000"/>
              </a:lnSpc>
              <a:spcBef>
                <a:spcPts val="0"/>
              </a:spcBef>
            </a:pPr>
            <a:r>
              <a:rPr lang="en-US" dirty="0"/>
              <a:t>Record status (securely)</a:t>
            </a:r>
          </a:p>
          <a:p>
            <a:pPr lvl="2">
              <a:lnSpc>
                <a:spcPct val="120000"/>
              </a:lnSpc>
              <a:spcBef>
                <a:spcPts val="0"/>
              </a:spcBef>
            </a:pPr>
            <a:r>
              <a:rPr lang="en-US" dirty="0"/>
              <a:t>Student Information System</a:t>
            </a:r>
          </a:p>
          <a:p>
            <a:pPr>
              <a:lnSpc>
                <a:spcPct val="120000"/>
              </a:lnSpc>
              <a:spcBef>
                <a:spcPts val="450"/>
              </a:spcBef>
              <a:spcAft>
                <a:spcPts val="450"/>
              </a:spcAft>
            </a:pPr>
            <a:r>
              <a:rPr lang="en-US" dirty="0"/>
              <a:t>Update address/guardian information</a:t>
            </a:r>
          </a:p>
          <a:p>
            <a:pPr>
              <a:lnSpc>
                <a:spcPct val="120000"/>
              </a:lnSpc>
              <a:spcBef>
                <a:spcPts val="0"/>
              </a:spcBef>
            </a:pPr>
            <a:r>
              <a:rPr lang="en-US" dirty="0"/>
              <a:t>Inform staff who “need to know”</a:t>
            </a:r>
          </a:p>
          <a:p>
            <a:pPr lvl="2">
              <a:lnSpc>
                <a:spcPct val="120000"/>
              </a:lnSpc>
              <a:spcBef>
                <a:spcPts val="0"/>
              </a:spcBef>
            </a:pPr>
            <a:r>
              <a:rPr lang="en-US" dirty="0"/>
              <a:t>Counselor</a:t>
            </a:r>
          </a:p>
          <a:p>
            <a:pPr lvl="2">
              <a:lnSpc>
                <a:spcPct val="120000"/>
              </a:lnSpc>
              <a:spcBef>
                <a:spcPts val="0"/>
              </a:spcBef>
            </a:pPr>
            <a:r>
              <a:rPr lang="en-US" dirty="0"/>
              <a:t>Main Teacher</a:t>
            </a:r>
          </a:p>
          <a:p>
            <a:pPr lvl="2">
              <a:lnSpc>
                <a:spcPct val="120000"/>
              </a:lnSpc>
              <a:spcBef>
                <a:spcPts val="0"/>
              </a:spcBef>
            </a:pPr>
            <a:r>
              <a:rPr lang="en-US" dirty="0"/>
              <a:t>Bus Service</a:t>
            </a:r>
          </a:p>
          <a:p>
            <a:pPr lvl="2">
              <a:lnSpc>
                <a:spcPct val="120000"/>
              </a:lnSpc>
              <a:spcBef>
                <a:spcPts val="0"/>
              </a:spcBef>
            </a:pPr>
            <a:r>
              <a:rPr lang="en-US" dirty="0"/>
              <a:t>Student Nutrition</a:t>
            </a:r>
          </a:p>
          <a:p>
            <a:pPr lvl="2">
              <a:lnSpc>
                <a:spcPct val="120000"/>
              </a:lnSpc>
              <a:spcBef>
                <a:spcPts val="0"/>
              </a:spcBef>
            </a:pPr>
            <a:r>
              <a:rPr lang="en-US" dirty="0"/>
              <a:t>Front Desk</a:t>
            </a:r>
          </a:p>
          <a:p>
            <a:pPr>
              <a:lnSpc>
                <a:spcPct val="120000"/>
              </a:lnSpc>
              <a:spcBef>
                <a:spcPts val="450"/>
              </a:spcBef>
              <a:spcAft>
                <a:spcPts val="450"/>
              </a:spcAft>
            </a:pPr>
            <a:r>
              <a:rPr lang="en-US" dirty="0"/>
              <a:t>Expect “parallel program” or “false”  identification</a:t>
            </a:r>
          </a:p>
          <a:p>
            <a:pPr lvl="2"/>
            <a:endParaRPr lang="en-US" dirty="0"/>
          </a:p>
          <a:p>
            <a:pPr lvl="1"/>
            <a:endParaRPr lang="en-US" dirty="0"/>
          </a:p>
        </p:txBody>
      </p:sp>
      <p:pic>
        <p:nvPicPr>
          <p:cNvPr id="15" name="Picture 14" descr="illegible screenshot of Powerschool page">
            <a:extLst>
              <a:ext uri="{FF2B5EF4-FFF2-40B4-BE49-F238E27FC236}">
                <a16:creationId xmlns:a16="http://schemas.microsoft.com/office/drawing/2014/main" id="{71B2B451-6F6D-4CEC-8916-CA9AFAA1EEEA}"/>
              </a:ext>
            </a:extLst>
          </p:cNvPr>
          <p:cNvPicPr>
            <a:picLocks noChangeAspect="1"/>
          </p:cNvPicPr>
          <p:nvPr/>
        </p:nvPicPr>
        <p:blipFill>
          <a:blip r:embed="rId3"/>
          <a:stretch>
            <a:fillRect/>
          </a:stretch>
        </p:blipFill>
        <p:spPr>
          <a:xfrm>
            <a:off x="6829778" y="3404862"/>
            <a:ext cx="2006954" cy="2334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llegible screenshot of Letter from OCS">
            <a:extLst>
              <a:ext uri="{FF2B5EF4-FFF2-40B4-BE49-F238E27FC236}">
                <a16:creationId xmlns:a16="http://schemas.microsoft.com/office/drawing/2014/main" id="{FD76ABC3-72E3-4C9C-B46B-8074D076BAD3}"/>
              </a:ext>
            </a:extLst>
          </p:cNvPr>
          <p:cNvPicPr>
            <a:picLocks noChangeAspect="1"/>
          </p:cNvPicPr>
          <p:nvPr/>
        </p:nvPicPr>
        <p:blipFill>
          <a:blip r:embed="rId4"/>
          <a:stretch>
            <a:fillRect/>
          </a:stretch>
        </p:blipFill>
        <p:spPr>
          <a:xfrm>
            <a:off x="6468534" y="1255787"/>
            <a:ext cx="2452749" cy="18042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24186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Resource: Weekly Report from OCS/DFCS</a:t>
            </a:r>
          </a:p>
        </p:txBody>
      </p:sp>
      <p:sp>
        <p:nvSpPr>
          <p:cNvPr id="5" name="Content Placeholder 4"/>
          <p:cNvSpPr>
            <a:spLocks noGrp="1"/>
          </p:cNvSpPr>
          <p:nvPr>
            <p:ph idx="1"/>
          </p:nvPr>
        </p:nvSpPr>
        <p:spPr>
          <a:xfrm>
            <a:off x="628650" y="1825626"/>
            <a:ext cx="5636683" cy="2256848"/>
          </a:xfrm>
        </p:spPr>
        <p:txBody>
          <a:bodyPr>
            <a:normAutofit/>
          </a:bodyPr>
          <a:lstStyle/>
          <a:p>
            <a:r>
              <a:rPr lang="en-US" sz="2000" dirty="0">
                <a:solidFill>
                  <a:srgbClr val="1774E6"/>
                </a:solidFill>
              </a:rPr>
              <a:t>District should request  to receive </a:t>
            </a:r>
            <a:r>
              <a:rPr lang="en-US" sz="2000" b="1" dirty="0">
                <a:solidFill>
                  <a:srgbClr val="1774E6"/>
                </a:solidFill>
              </a:rPr>
              <a:t>weekly</a:t>
            </a:r>
            <a:r>
              <a:rPr lang="en-US" sz="2000" dirty="0">
                <a:solidFill>
                  <a:srgbClr val="1774E6"/>
                </a:solidFill>
              </a:rPr>
              <a:t> OOH Report from OCS/DFCS. </a:t>
            </a:r>
          </a:p>
          <a:p>
            <a:pPr lvl="1"/>
            <a:r>
              <a:rPr lang="en-US" sz="1700" dirty="0"/>
              <a:t>Lists all FC students in Out-of-Home placements in your district’s communities</a:t>
            </a:r>
          </a:p>
          <a:p>
            <a:pPr lvl="1"/>
            <a:r>
              <a:rPr lang="en-US" sz="1700" dirty="0"/>
              <a:t>Includes transition dates, name of foster parent, case worker and contact info, parental restrictions, and more</a:t>
            </a:r>
          </a:p>
          <a:p>
            <a:pPr lvl="1"/>
            <a:r>
              <a:rPr lang="en-US" sz="1700" dirty="0"/>
              <a:t>Instructions on </a:t>
            </a:r>
            <a:r>
              <a:rPr lang="en-US" sz="1700" dirty="0">
                <a:solidFill>
                  <a:srgbClr val="1774E6"/>
                </a:solidFill>
                <a:hlinkClick r:id="rId3">
                  <a:extLst>
                    <a:ext uri="{A12FA001-AC4F-418D-AE19-62706E023703}">
                      <ahyp:hlinkClr xmlns:ahyp="http://schemas.microsoft.com/office/drawing/2018/hyperlinkcolor" val="tx"/>
                    </a:ext>
                  </a:extLst>
                </a:hlinkClick>
              </a:rPr>
              <a:t>DEED Foster Care page</a:t>
            </a:r>
            <a:r>
              <a:rPr lang="en-US" sz="1700" dirty="0">
                <a:solidFill>
                  <a:srgbClr val="1774E6"/>
                </a:solidFill>
              </a:rPr>
              <a:t> </a:t>
            </a:r>
            <a:r>
              <a:rPr lang="en-US" sz="1700" dirty="0"/>
              <a:t>, “Receiving Student FC Status from OCS” tab</a:t>
            </a:r>
          </a:p>
          <a:p>
            <a:pPr lvl="2"/>
            <a:endParaRPr lang="en-US" dirty="0"/>
          </a:p>
          <a:p>
            <a:pPr lvl="1"/>
            <a:endParaRPr lang="en-US" dirty="0"/>
          </a:p>
        </p:txBody>
      </p:sp>
      <p:pic>
        <p:nvPicPr>
          <p:cNvPr id="6" name="Picture 5" descr="illegible screenshot of OOH Report">
            <a:extLst>
              <a:ext uri="{FF2B5EF4-FFF2-40B4-BE49-F238E27FC236}">
                <a16:creationId xmlns:a16="http://schemas.microsoft.com/office/drawing/2014/main" id="{D86EB635-26D2-424D-9E8C-2E87689028E7}"/>
              </a:ext>
            </a:extLst>
          </p:cNvPr>
          <p:cNvPicPr>
            <a:picLocks noChangeAspect="1"/>
          </p:cNvPicPr>
          <p:nvPr/>
        </p:nvPicPr>
        <p:blipFill rotWithShape="1">
          <a:blip r:embed="rId4"/>
          <a:srcRect r="241" b="26085"/>
          <a:stretch/>
        </p:blipFill>
        <p:spPr>
          <a:xfrm>
            <a:off x="788837" y="4367297"/>
            <a:ext cx="7273208" cy="1589789"/>
          </a:xfrm>
          <a:prstGeom prst="rect">
            <a:avLst/>
          </a:prstGeom>
          <a:ln>
            <a:noFill/>
          </a:ln>
          <a:effectLst>
            <a:outerShdw blurRad="292100" dist="139700" dir="2700000" algn="tl" rotWithShape="0">
              <a:srgbClr val="333333">
                <a:alpha val="65000"/>
              </a:srgbClr>
            </a:outerShdw>
          </a:effectLst>
        </p:spPr>
      </p:pic>
      <p:pic>
        <p:nvPicPr>
          <p:cNvPr id="10" name="Picture 9" descr="illegible screenshot of Custody Letter from  OCS">
            <a:extLst>
              <a:ext uri="{FF2B5EF4-FFF2-40B4-BE49-F238E27FC236}">
                <a16:creationId xmlns:a16="http://schemas.microsoft.com/office/drawing/2014/main" id="{FD76ABC3-72E3-4C9C-B46B-8074D076BAD3}"/>
              </a:ext>
            </a:extLst>
          </p:cNvPr>
          <p:cNvPicPr>
            <a:picLocks noChangeAspect="1"/>
          </p:cNvPicPr>
          <p:nvPr/>
        </p:nvPicPr>
        <p:blipFill>
          <a:blip r:embed="rId5"/>
          <a:stretch>
            <a:fillRect/>
          </a:stretch>
        </p:blipFill>
        <p:spPr>
          <a:xfrm>
            <a:off x="7123289" y="1729090"/>
            <a:ext cx="1653985" cy="1216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51841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Receive and Record Student’s FC Status</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fontScale="47500" lnSpcReduction="20000"/>
          </a:bodyPr>
          <a:lstStyle/>
          <a:p>
            <a:r>
              <a:rPr lang="en-US" sz="2000" dirty="0">
                <a:solidFill>
                  <a:srgbClr val="FF0000"/>
                </a:solidFill>
              </a:rPr>
              <a:t>About how many students in our district are in foster care over the course of a typical year?</a:t>
            </a:r>
          </a:p>
          <a:p>
            <a:endParaRPr lang="en-US" sz="2000" dirty="0">
              <a:solidFill>
                <a:srgbClr val="FF0000"/>
              </a:solidFill>
            </a:endParaRPr>
          </a:p>
          <a:p>
            <a:r>
              <a:rPr lang="en-US" sz="2000" dirty="0">
                <a:solidFill>
                  <a:srgbClr val="FF0000"/>
                </a:solidFill>
              </a:rPr>
              <a:t>How does our district typically learn a child has been newly taken into foster care or has had a change in their foster are status?</a:t>
            </a:r>
          </a:p>
          <a:p>
            <a:endParaRPr lang="en-US" sz="2000" dirty="0">
              <a:solidFill>
                <a:srgbClr val="FF0000"/>
              </a:solidFill>
            </a:endParaRPr>
          </a:p>
          <a:p>
            <a:r>
              <a:rPr lang="en-US" sz="2000" dirty="0">
                <a:solidFill>
                  <a:srgbClr val="FF0000"/>
                </a:solidFill>
              </a:rPr>
              <a:t>What should school staff do when someone contacts a school indicating a child is in foster care?</a:t>
            </a:r>
          </a:p>
          <a:p>
            <a:endParaRPr lang="en-US" sz="2000" dirty="0">
              <a:solidFill>
                <a:srgbClr val="FF0000"/>
              </a:solidFill>
            </a:endParaRPr>
          </a:p>
          <a:p>
            <a:r>
              <a:rPr lang="en-US" sz="2000" dirty="0">
                <a:solidFill>
                  <a:srgbClr val="FF0000"/>
                </a:solidFill>
              </a:rPr>
              <a:t>What sorts of formal documentation of foster care status and custody should be obtained?</a:t>
            </a:r>
          </a:p>
          <a:p>
            <a:endParaRPr lang="en-US" sz="2000" dirty="0">
              <a:solidFill>
                <a:srgbClr val="FF0000"/>
              </a:solidFill>
            </a:endParaRPr>
          </a:p>
          <a:p>
            <a:r>
              <a:rPr lang="en-US" sz="2000" dirty="0">
                <a:solidFill>
                  <a:srgbClr val="FF0000"/>
                </a:solidFill>
              </a:rPr>
              <a:t>Does the district receive the weekly OOH Report? If so, which staff receives it?</a:t>
            </a:r>
          </a:p>
          <a:p>
            <a:endParaRPr lang="en-US" sz="2000" dirty="0">
              <a:solidFill>
                <a:srgbClr val="FF0000"/>
              </a:solidFill>
            </a:endParaRPr>
          </a:p>
          <a:p>
            <a:r>
              <a:rPr lang="en-US" sz="2000" dirty="0">
                <a:solidFill>
                  <a:srgbClr val="FF0000"/>
                </a:solidFill>
              </a:rPr>
              <a:t>In the district electronic student information system, how does staff mark that a child is in foster care?</a:t>
            </a:r>
          </a:p>
          <a:p>
            <a:endParaRPr lang="en-US" sz="2000" dirty="0">
              <a:solidFill>
                <a:srgbClr val="FF0000"/>
              </a:solidFill>
            </a:endParaRPr>
          </a:p>
          <a:p>
            <a:r>
              <a:rPr lang="en-US" sz="2000" dirty="0">
                <a:solidFill>
                  <a:srgbClr val="FF0000"/>
                </a:solidFill>
              </a:rPr>
              <a:t>How can staff see a child’s foster care status in the student information system? How can they query to get a list of all students currently in foster care?</a:t>
            </a:r>
          </a:p>
          <a:p>
            <a:endParaRPr lang="en-US" sz="2000" dirty="0">
              <a:solidFill>
                <a:srgbClr val="FF0000"/>
              </a:solidFill>
            </a:endParaRPr>
          </a:p>
          <a:p>
            <a:r>
              <a:rPr lang="en-US" sz="2000" dirty="0">
                <a:solidFill>
                  <a:srgbClr val="FF0000"/>
                </a:solidFill>
              </a:rPr>
              <a:t>How will staff that “need to know” a student is in foster care be notified?</a:t>
            </a:r>
          </a:p>
          <a:p>
            <a:endParaRPr lang="en-US" sz="2000" dirty="0">
              <a:solidFill>
                <a:srgbClr val="FF0000"/>
              </a:solidFill>
            </a:endParaRPr>
          </a:p>
          <a:p>
            <a:r>
              <a:rPr lang="en-US" sz="2000" dirty="0">
                <a:solidFill>
                  <a:srgbClr val="FF0000"/>
                </a:solidFill>
              </a:rPr>
              <a:t>Who are the staff in our district that “need to know”?</a:t>
            </a:r>
          </a:p>
          <a:p>
            <a:endParaRPr lang="en-US" sz="2000" dirty="0">
              <a:solidFill>
                <a:srgbClr val="FF0000"/>
              </a:solidFill>
            </a:endParaRPr>
          </a:p>
          <a:p>
            <a:r>
              <a:rPr lang="en-US" sz="2000" dirty="0">
                <a:solidFill>
                  <a:srgbClr val="FF0000"/>
                </a:solidFill>
              </a:rPr>
              <a:t>When the district receives information that a child is no longer in foster care, what formal documentation is required? Who updates the child’s foster care status in the student information system? How?</a:t>
            </a:r>
          </a:p>
          <a:p>
            <a:pPr marL="0" indent="0">
              <a:buNone/>
            </a:pPr>
            <a:endParaRPr lang="en-US" dirty="0">
              <a:solidFill>
                <a:srgbClr val="FF0000"/>
              </a:solidFill>
            </a:endParaRPr>
          </a:p>
        </p:txBody>
      </p:sp>
    </p:spTree>
    <p:extLst>
      <p:ext uri="{BB962C8B-B14F-4D97-AF65-F5344CB8AC3E}">
        <p14:creationId xmlns:p14="http://schemas.microsoft.com/office/powerpoint/2010/main" val="428366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3. Allow to Remain in “School of Origin”</a:t>
            </a:r>
          </a:p>
        </p:txBody>
      </p:sp>
      <p:sp>
        <p:nvSpPr>
          <p:cNvPr id="5" name="Content Placeholder 4"/>
          <p:cNvSpPr>
            <a:spLocks noGrp="1"/>
          </p:cNvSpPr>
          <p:nvPr>
            <p:ph idx="1"/>
          </p:nvPr>
        </p:nvSpPr>
        <p:spPr>
          <a:xfrm>
            <a:off x="628650" y="1825625"/>
            <a:ext cx="7886700" cy="3630295"/>
          </a:xfrm>
        </p:spPr>
        <p:txBody>
          <a:bodyPr>
            <a:normAutofit fontScale="70000" lnSpcReduction="20000"/>
          </a:bodyPr>
          <a:lstStyle/>
          <a:p>
            <a:pPr marL="0" indent="0">
              <a:buNone/>
            </a:pPr>
            <a:r>
              <a:rPr lang="en-US" sz="3400" i="1" dirty="0">
                <a:solidFill>
                  <a:srgbClr val="1774E6"/>
                </a:solidFill>
              </a:rPr>
              <a:t>Student is allowed to remain in the school they were attending (or would have attended) immediately prior to being placed in foster care for the remainder of the time they are in foster care.</a:t>
            </a:r>
          </a:p>
          <a:p>
            <a:pPr marL="0" indent="0">
              <a:buNone/>
            </a:pPr>
            <a:endParaRPr lang="en-US" sz="800" dirty="0"/>
          </a:p>
          <a:p>
            <a:r>
              <a:rPr lang="en-US" sz="2175" dirty="0"/>
              <a:t>The school the student was attending (or would have attended) immediately prior to being placed in foster care is called their “School of Origin” or SOO</a:t>
            </a:r>
          </a:p>
          <a:p>
            <a:pPr marL="0" indent="0">
              <a:buNone/>
            </a:pPr>
            <a:endParaRPr lang="en-US" sz="800" dirty="0"/>
          </a:p>
          <a:p>
            <a:r>
              <a:rPr lang="en-US" sz="2175" dirty="0"/>
              <a:t>It is always assumed that remaining in the School of Origin is in the student’s best interest; however--if it is formally determined to be in the </a:t>
            </a:r>
            <a:r>
              <a:rPr lang="en-US" sz="2175" b="1" dirty="0"/>
              <a:t>student’s</a:t>
            </a:r>
            <a:r>
              <a:rPr lang="en-US" sz="2175" dirty="0"/>
              <a:t> best interest to change schools, that new school will be considered their “School of Origin” </a:t>
            </a:r>
            <a:r>
              <a:rPr lang="en-US" sz="2175" b="1" dirty="0"/>
              <a:t>if</a:t>
            </a:r>
            <a:r>
              <a:rPr lang="en-US" sz="2175" dirty="0"/>
              <a:t> yet another change in home placement were to subsequently occur</a:t>
            </a:r>
          </a:p>
          <a:p>
            <a:endParaRPr lang="en-US" sz="800" dirty="0"/>
          </a:p>
          <a:p>
            <a:r>
              <a:rPr lang="en-US" sz="2175" dirty="0"/>
              <a:t>DEED/OCS always consider it to be in the student’s best interest to change schools if their FC placement is in a school community more than 50 miles from their original school or if it’s not connected by road</a:t>
            </a:r>
          </a:p>
          <a:p>
            <a:pPr marL="0" indent="0">
              <a:buNone/>
            </a:pPr>
            <a:endParaRPr lang="en-US" sz="2175" dirty="0"/>
          </a:p>
          <a:p>
            <a:pPr lvl="2"/>
            <a:endParaRPr lang="en-US" dirty="0"/>
          </a:p>
          <a:p>
            <a:pPr lvl="1"/>
            <a:endParaRPr lang="en-US" dirty="0"/>
          </a:p>
        </p:txBody>
      </p:sp>
      <p:pic>
        <p:nvPicPr>
          <p:cNvPr id="2" name="Picture 1" descr="1st grader standing near Harborview school building on first day of school ">
            <a:extLst>
              <a:ext uri="{FF2B5EF4-FFF2-40B4-BE49-F238E27FC236}">
                <a16:creationId xmlns:a16="http://schemas.microsoft.com/office/drawing/2014/main" id="{4A8D242E-0AC7-F67E-907D-1A9EB6E6E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562" y="5303219"/>
            <a:ext cx="1066797" cy="1422396"/>
          </a:xfrm>
          <a:prstGeom prst="rect">
            <a:avLst/>
          </a:prstGeom>
        </p:spPr>
      </p:pic>
      <p:pic>
        <p:nvPicPr>
          <p:cNvPr id="3" name="Picture 2" descr="2nd grader standing near  Harborview school building on first day of school ">
            <a:extLst>
              <a:ext uri="{FF2B5EF4-FFF2-40B4-BE49-F238E27FC236}">
                <a16:creationId xmlns:a16="http://schemas.microsoft.com/office/drawing/2014/main" id="{0C1BADE2-D2FD-09A9-D2E8-8A629BACB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247" y="5303219"/>
            <a:ext cx="1066798" cy="1422398"/>
          </a:xfrm>
          <a:prstGeom prst="rect">
            <a:avLst/>
          </a:prstGeom>
        </p:spPr>
      </p:pic>
      <p:pic>
        <p:nvPicPr>
          <p:cNvPr id="6" name="Picture 5" descr="3rd grader standing near Harborview  school building on first day of school ">
            <a:extLst>
              <a:ext uri="{FF2B5EF4-FFF2-40B4-BE49-F238E27FC236}">
                <a16:creationId xmlns:a16="http://schemas.microsoft.com/office/drawing/2014/main" id="{B377A953-5535-FAF5-7B36-C158448CA1D6}"/>
              </a:ext>
            </a:extLst>
          </p:cNvPr>
          <p:cNvPicPr>
            <a:picLocks noChangeAspect="1"/>
          </p:cNvPicPr>
          <p:nvPr/>
        </p:nvPicPr>
        <p:blipFill>
          <a:blip r:embed="rId5"/>
          <a:stretch>
            <a:fillRect/>
          </a:stretch>
        </p:blipFill>
        <p:spPr>
          <a:xfrm>
            <a:off x="4572000" y="5303213"/>
            <a:ext cx="1177923" cy="1422398"/>
          </a:xfrm>
          <a:prstGeom prst="rect">
            <a:avLst/>
          </a:prstGeom>
        </p:spPr>
      </p:pic>
      <p:pic>
        <p:nvPicPr>
          <p:cNvPr id="7" name="Picture 6" descr="4th grader standing near  Harborview school building on first day of school ">
            <a:extLst>
              <a:ext uri="{FF2B5EF4-FFF2-40B4-BE49-F238E27FC236}">
                <a16:creationId xmlns:a16="http://schemas.microsoft.com/office/drawing/2014/main" id="{F17EB415-70F0-1365-2713-453E86F0B8C5}"/>
              </a:ext>
            </a:extLst>
          </p:cNvPr>
          <p:cNvPicPr>
            <a:picLocks noChangeAspect="1"/>
          </p:cNvPicPr>
          <p:nvPr/>
        </p:nvPicPr>
        <p:blipFill>
          <a:blip r:embed="rId6"/>
          <a:stretch>
            <a:fillRect/>
          </a:stretch>
        </p:blipFill>
        <p:spPr>
          <a:xfrm>
            <a:off x="6453056" y="5303216"/>
            <a:ext cx="1066797" cy="1422395"/>
          </a:xfrm>
          <a:prstGeom prst="rect">
            <a:avLst/>
          </a:prstGeom>
        </p:spPr>
      </p:pic>
    </p:spTree>
    <p:extLst>
      <p:ext uri="{BB962C8B-B14F-4D97-AF65-F5344CB8AC3E}">
        <p14:creationId xmlns:p14="http://schemas.microsoft.com/office/powerpoint/2010/main" val="151992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D4-1741-4D99-AE04-0EAD3C58919D}"/>
              </a:ext>
            </a:extLst>
          </p:cNvPr>
          <p:cNvSpPr>
            <a:spLocks noGrp="1"/>
          </p:cNvSpPr>
          <p:nvPr>
            <p:ph type="title"/>
          </p:nvPr>
        </p:nvSpPr>
        <p:spPr/>
        <p:txBody>
          <a:bodyPr/>
          <a:lstStyle/>
          <a:p>
            <a:r>
              <a:rPr lang="en-US" dirty="0">
                <a:solidFill>
                  <a:schemeClr val="tx1"/>
                </a:solidFill>
              </a:rPr>
              <a:t>With and Without Educational Stability</a:t>
            </a:r>
          </a:p>
        </p:txBody>
      </p:sp>
      <p:pic>
        <p:nvPicPr>
          <p:cNvPr id="4" name="Content Placeholder 3" descr="Map of School District elementary school boundaries">
            <a:extLst>
              <a:ext uri="{FF2B5EF4-FFF2-40B4-BE49-F238E27FC236}">
                <a16:creationId xmlns:a16="http://schemas.microsoft.com/office/drawing/2014/main" id="{853EC52E-546A-42AC-9AAD-21B2DADC4306}"/>
              </a:ext>
            </a:extLst>
          </p:cNvPr>
          <p:cNvPicPr>
            <a:picLocks noGrp="1" noChangeAspect="1"/>
          </p:cNvPicPr>
          <p:nvPr>
            <p:ph idx="1"/>
          </p:nvPr>
        </p:nvPicPr>
        <p:blipFill rotWithShape="1">
          <a:blip r:embed="rId3"/>
          <a:srcRect l="2673" t="1888"/>
          <a:stretch/>
        </p:blipFill>
        <p:spPr>
          <a:xfrm>
            <a:off x="708642" y="2243305"/>
            <a:ext cx="2385241" cy="23713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8" name="Table 8">
            <a:extLst>
              <a:ext uri="{FF2B5EF4-FFF2-40B4-BE49-F238E27FC236}">
                <a16:creationId xmlns:a16="http://schemas.microsoft.com/office/drawing/2014/main" id="{B5200971-320B-4584-B6EE-610EB0F942A9}"/>
              </a:ext>
            </a:extLst>
          </p:cNvPr>
          <p:cNvGraphicFramePr>
            <a:graphicFrameLocks noGrp="1"/>
          </p:cNvGraphicFramePr>
          <p:nvPr>
            <p:extLst>
              <p:ext uri="{D42A27DB-BD31-4B8C-83A1-F6EECF244321}">
                <p14:modId xmlns:p14="http://schemas.microsoft.com/office/powerpoint/2010/main" val="2124543323"/>
              </p:ext>
            </p:extLst>
          </p:nvPr>
        </p:nvGraphicFramePr>
        <p:xfrm>
          <a:off x="3591472" y="2763695"/>
          <a:ext cx="4649088" cy="2655313"/>
        </p:xfrm>
        <a:graphic>
          <a:graphicData uri="http://schemas.openxmlformats.org/drawingml/2006/table">
            <a:tbl>
              <a:tblPr firstRow="1" bandRow="1">
                <a:tableStyleId>{5C22544A-7EE6-4342-B048-85BDC9FD1C3A}</a:tableStyleId>
              </a:tblPr>
              <a:tblGrid>
                <a:gridCol w="1549696">
                  <a:extLst>
                    <a:ext uri="{9D8B030D-6E8A-4147-A177-3AD203B41FA5}">
                      <a16:colId xmlns:a16="http://schemas.microsoft.com/office/drawing/2014/main" val="2380341885"/>
                    </a:ext>
                  </a:extLst>
                </a:gridCol>
                <a:gridCol w="1549696">
                  <a:extLst>
                    <a:ext uri="{9D8B030D-6E8A-4147-A177-3AD203B41FA5}">
                      <a16:colId xmlns:a16="http://schemas.microsoft.com/office/drawing/2014/main" val="3293411851"/>
                    </a:ext>
                  </a:extLst>
                </a:gridCol>
                <a:gridCol w="1549696">
                  <a:extLst>
                    <a:ext uri="{9D8B030D-6E8A-4147-A177-3AD203B41FA5}">
                      <a16:colId xmlns:a16="http://schemas.microsoft.com/office/drawing/2014/main" val="2765461490"/>
                    </a:ext>
                  </a:extLst>
                </a:gridCol>
              </a:tblGrid>
              <a:tr h="1097280">
                <a:tc>
                  <a:txBody>
                    <a:bodyPr/>
                    <a:lstStyle/>
                    <a:p>
                      <a:r>
                        <a:rPr lang="en-US" sz="1400" dirty="0">
                          <a:solidFill>
                            <a:schemeClr val="tx1"/>
                          </a:solidFill>
                        </a:rPr>
                        <a:t>Home of Foster Child</a:t>
                      </a:r>
                    </a:p>
                    <a:p>
                      <a:r>
                        <a:rPr lang="en-US" sz="1400" b="0" i="1" dirty="0">
                          <a:solidFill>
                            <a:schemeClr val="tx1"/>
                          </a:solidFill>
                        </a:rPr>
                        <a:t>(with 2 placement changes in less than one year)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chemeClr val="tx1"/>
                          </a:solidFill>
                        </a:rPr>
                        <a:t>School of Foster Child </a:t>
                      </a:r>
                      <a:r>
                        <a:rPr lang="en-US" sz="1400" dirty="0">
                          <a:solidFill>
                            <a:srgbClr val="C00000"/>
                          </a:solidFill>
                        </a:rPr>
                        <a:t>without</a:t>
                      </a:r>
                      <a:r>
                        <a:rPr lang="en-US" sz="1400" dirty="0">
                          <a:solidFill>
                            <a:schemeClr val="tx1"/>
                          </a:solidFill>
                        </a:rPr>
                        <a:t> educational stability requirements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chemeClr val="tx1"/>
                          </a:solidFill>
                        </a:rPr>
                        <a:t>School of Foster Child </a:t>
                      </a:r>
                      <a:r>
                        <a:rPr lang="en-US" sz="1400" dirty="0">
                          <a:solidFill>
                            <a:srgbClr val="C00000"/>
                          </a:solidFill>
                        </a:rPr>
                        <a:t>with</a:t>
                      </a:r>
                      <a:r>
                        <a:rPr lang="en-US" sz="1400" dirty="0">
                          <a:solidFill>
                            <a:schemeClr val="tx1"/>
                          </a:solidFill>
                        </a:rPr>
                        <a:t> educational stability requirements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1399055"/>
                  </a:ext>
                </a:extLst>
              </a:tr>
              <a:tr h="259435">
                <a:tc>
                  <a:txBody>
                    <a:bodyPr/>
                    <a:lstStyle/>
                    <a:p>
                      <a:r>
                        <a:rPr lang="en-US" sz="1100" dirty="0"/>
                        <a:t>Birth Family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4221196834"/>
                  </a:ext>
                </a:extLst>
              </a:tr>
              <a:tr h="255066">
                <a:tc>
                  <a:txBody>
                    <a:bodyPr/>
                    <a:lstStyle/>
                    <a:p>
                      <a:r>
                        <a:rPr lang="en-US" sz="1100" dirty="0"/>
                        <a:t>Foster Family #1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F"/>
                    </a:solidFill>
                  </a:tcPr>
                </a:tc>
                <a:tc>
                  <a:txBody>
                    <a:bodyPr/>
                    <a:lstStyle/>
                    <a:p>
                      <a:r>
                        <a:rPr lang="en-US" sz="1100" dirty="0"/>
                        <a:t>Douglas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819995731"/>
                  </a:ext>
                </a:extLst>
              </a:tr>
              <a:tr h="255066">
                <a:tc>
                  <a:txBody>
                    <a:bodyPr/>
                    <a:lstStyle/>
                    <a:p>
                      <a:r>
                        <a:rPr lang="en-US" sz="1100" dirty="0"/>
                        <a:t>Foster Family #2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r>
                        <a:rPr lang="en-US" sz="1100" dirty="0"/>
                        <a:t>Mendenhall Valley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276878715"/>
                  </a:ext>
                </a:extLst>
              </a:tr>
              <a:tr h="25506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dirty="0"/>
                        <a:t>Birth Family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tc>
                  <a:txBody>
                    <a:bodyPr/>
                    <a:lstStyle/>
                    <a:p>
                      <a:r>
                        <a:rPr lang="en-US" sz="1100" dirty="0"/>
                        <a:t>Downtown Elem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B7FF"/>
                    </a:solidFill>
                  </a:tcPr>
                </a:tc>
                <a:extLst>
                  <a:ext uri="{0D108BD9-81ED-4DB2-BD59-A6C34878D82A}">
                    <a16:rowId xmlns:a16="http://schemas.microsoft.com/office/drawing/2014/main" val="1132818439"/>
                  </a:ext>
                </a:extLst>
              </a:tr>
              <a:tr h="480060">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t>3 school changes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t>0 school changes</a:t>
                      </a:r>
                    </a:p>
                    <a:p>
                      <a:endParaRPr lang="en-US" sz="1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653378"/>
                  </a:ext>
                </a:extLst>
              </a:tr>
            </a:tbl>
          </a:graphicData>
        </a:graphic>
      </p:graphicFrame>
    </p:spTree>
    <p:extLst>
      <p:ext uri="{BB962C8B-B14F-4D97-AF65-F5344CB8AC3E}">
        <p14:creationId xmlns:p14="http://schemas.microsoft.com/office/powerpoint/2010/main" val="111509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Notes for Rural Schools</a:t>
            </a:r>
          </a:p>
        </p:txBody>
      </p:sp>
      <p:sp>
        <p:nvSpPr>
          <p:cNvPr id="5" name="Content Placeholder 4"/>
          <p:cNvSpPr>
            <a:spLocks noGrp="1"/>
          </p:cNvSpPr>
          <p:nvPr>
            <p:ph idx="1"/>
          </p:nvPr>
        </p:nvSpPr>
        <p:spPr/>
        <p:txBody>
          <a:bodyPr>
            <a:normAutofit/>
          </a:bodyPr>
          <a:lstStyle/>
          <a:p>
            <a:pPr marL="0" indent="0">
              <a:buNone/>
            </a:pPr>
            <a:r>
              <a:rPr lang="en-US" dirty="0">
                <a:solidFill>
                  <a:srgbClr val="1774E6"/>
                </a:solidFill>
              </a:rPr>
              <a:t>For many rural schools, maintaining “School of Origin” is either easy or impossible:</a:t>
            </a:r>
          </a:p>
          <a:p>
            <a:pPr marL="0" indent="0">
              <a:buNone/>
            </a:pPr>
            <a:endParaRPr lang="en-US" dirty="0"/>
          </a:p>
          <a:p>
            <a:pPr lvl="1"/>
            <a:r>
              <a:rPr lang="en-US" dirty="0"/>
              <a:t>In a rural village with only one school and without any roads to another school community—</a:t>
            </a:r>
          </a:p>
          <a:p>
            <a:pPr marL="342900" lvl="1" indent="0">
              <a:buNone/>
            </a:pPr>
            <a:endParaRPr lang="en-US" dirty="0"/>
          </a:p>
          <a:p>
            <a:pPr lvl="2"/>
            <a:r>
              <a:rPr lang="en-US" sz="1700" dirty="0"/>
              <a:t>If the child’s foster care placement is in their original home community, their School of Origin is the only school option (easy)</a:t>
            </a:r>
          </a:p>
          <a:p>
            <a:pPr lvl="2"/>
            <a:endParaRPr lang="en-US" sz="1700" dirty="0"/>
          </a:p>
          <a:p>
            <a:pPr lvl="2"/>
            <a:r>
              <a:rPr lang="en-US" sz="1700" dirty="0"/>
              <a:t>If the child is moved to another community, it is not feasible to transport back to SOO every day, so they must switch schools (impossible)</a:t>
            </a:r>
          </a:p>
          <a:p>
            <a:pPr lvl="2"/>
            <a:endParaRPr lang="en-US" dirty="0"/>
          </a:p>
          <a:p>
            <a:pPr lvl="1"/>
            <a:endParaRPr lang="en-US" dirty="0"/>
          </a:p>
        </p:txBody>
      </p:sp>
    </p:spTree>
    <p:extLst>
      <p:ext uri="{BB962C8B-B14F-4D97-AF65-F5344CB8AC3E}">
        <p14:creationId xmlns:p14="http://schemas.microsoft.com/office/powerpoint/2010/main" val="44081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Allow to Remain in “School of Origin”</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a:bodyPr>
          <a:lstStyle/>
          <a:p>
            <a:r>
              <a:rPr lang="en-US" sz="1800" dirty="0">
                <a:solidFill>
                  <a:srgbClr val="FF0000"/>
                </a:solidFill>
              </a:rPr>
              <a:t>What should staff say and who can they contact if a foster parent or case worker is trying to enroll a foster student in a new school instead of keeping them in their School of Origin which is connected by road and less than 50 miles from their foster care placement/home?</a:t>
            </a:r>
          </a:p>
        </p:txBody>
      </p:sp>
    </p:spTree>
    <p:extLst>
      <p:ext uri="{BB962C8B-B14F-4D97-AF65-F5344CB8AC3E}">
        <p14:creationId xmlns:p14="http://schemas.microsoft.com/office/powerpoint/2010/main" val="352579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51B3-87A5-10DB-0D2C-BAFAC1532734}"/>
              </a:ext>
            </a:extLst>
          </p:cNvPr>
          <p:cNvSpPr>
            <a:spLocks noGrp="1"/>
          </p:cNvSpPr>
          <p:nvPr>
            <p:ph type="title"/>
          </p:nvPr>
        </p:nvSpPr>
        <p:spPr/>
        <p:txBody>
          <a:bodyPr/>
          <a:lstStyle/>
          <a:p>
            <a:r>
              <a:rPr lang="en-US" dirty="0">
                <a:solidFill>
                  <a:schemeClr val="tx1"/>
                </a:solidFill>
              </a:rPr>
              <a:t>Note to District Federal Program Manager and Foster Care Point of Contract:</a:t>
            </a:r>
          </a:p>
        </p:txBody>
      </p:sp>
      <p:sp>
        <p:nvSpPr>
          <p:cNvPr id="4" name="TextBox 3">
            <a:extLst>
              <a:ext uri="{FF2B5EF4-FFF2-40B4-BE49-F238E27FC236}">
                <a16:creationId xmlns:a16="http://schemas.microsoft.com/office/drawing/2014/main" id="{E567C147-2EB1-0604-20BB-3EAEDDC7B07A}"/>
              </a:ext>
            </a:extLst>
          </p:cNvPr>
          <p:cNvSpPr txBox="1"/>
          <p:nvPr/>
        </p:nvSpPr>
        <p:spPr>
          <a:xfrm>
            <a:off x="701963" y="1779028"/>
            <a:ext cx="7555345" cy="4524315"/>
          </a:xfrm>
          <a:prstGeom prst="rect">
            <a:avLst/>
          </a:prstGeom>
          <a:noFill/>
        </p:spPr>
        <p:txBody>
          <a:bodyPr wrap="square">
            <a:spAutoFit/>
          </a:bodyPr>
          <a:lstStyle/>
          <a:p>
            <a:r>
              <a:rPr kumimoji="0" lang="en-US" sz="1800" b="0" i="0" u="none" strike="noStrike" kern="1200" cap="none" spc="0" normalizeH="0" baseline="0" noProof="0" dirty="0">
                <a:ln>
                  <a:noFill/>
                </a:ln>
                <a:solidFill>
                  <a:srgbClr val="FF0000"/>
                </a:solidFill>
                <a:effectLst/>
                <a:uLnTx/>
                <a:uFillTx/>
                <a:latin typeface="+mn-lt"/>
                <a:ea typeface="+mn-ea"/>
                <a:cs typeface="+mn-cs"/>
              </a:rPr>
              <a:t>You may use these slides to train yourself or to train your staff, such as principals, registrars, school administrative assistants, transportation staff, nutrition staff. All play a key role in ensuring students in foster care are provided their special rights given to them by ESEA. </a:t>
            </a:r>
            <a:br>
              <a:rPr kumimoji="0" lang="en-US" sz="1800" b="0" i="0" u="none" strike="noStrike" kern="1200" cap="none" spc="0" normalizeH="0" baseline="0" noProof="0" dirty="0">
                <a:ln>
                  <a:noFill/>
                </a:ln>
                <a:solidFill>
                  <a:srgbClr val="FF0000"/>
                </a:solidFill>
                <a:effectLst/>
                <a:uLnTx/>
                <a:uFillTx/>
                <a:latin typeface="+mn-lt"/>
                <a:ea typeface="+mn-ea"/>
                <a:cs typeface="+mn-cs"/>
              </a:rPr>
            </a:br>
            <a:br>
              <a:rPr kumimoji="0" lang="en-US" sz="1800" b="0" i="0" u="none" strike="noStrike" kern="1200" cap="none" spc="0" normalizeH="0" baseline="0" noProof="0" dirty="0">
                <a:ln>
                  <a:noFill/>
                </a:ln>
                <a:solidFill>
                  <a:srgbClr val="FF0000"/>
                </a:solidFill>
                <a:effectLst/>
                <a:uLnTx/>
                <a:uFillTx/>
                <a:latin typeface="+mn-lt"/>
                <a:ea typeface="+mn-ea"/>
                <a:cs typeface="+mn-cs"/>
              </a:rPr>
            </a:br>
            <a:r>
              <a:rPr kumimoji="0" lang="en-US" sz="1800" b="0" i="0" u="none" strike="noStrike" kern="1200" cap="none" spc="0" normalizeH="0" baseline="0" noProof="0" dirty="0">
                <a:ln>
                  <a:noFill/>
                </a:ln>
                <a:solidFill>
                  <a:srgbClr val="FF0000"/>
                </a:solidFill>
                <a:effectLst/>
                <a:uLnTx/>
                <a:uFillTx/>
                <a:latin typeface="+mn-lt"/>
                <a:ea typeface="+mn-ea"/>
                <a:cs typeface="+mn-cs"/>
              </a:rPr>
              <a:t>These slides will not be very useful in training staff, however, unless  you find all the red slides and fill in the specific protocols and procedures that your district uses regarding students in foster care.</a:t>
            </a:r>
            <a:br>
              <a:rPr kumimoji="0" lang="en-US" sz="1800" b="0" i="0" u="none" strike="noStrike" kern="1200" cap="none" spc="0" normalizeH="0" baseline="0" noProof="0" dirty="0">
                <a:ln>
                  <a:noFill/>
                </a:ln>
                <a:solidFill>
                  <a:srgbClr val="FF0000"/>
                </a:solidFill>
                <a:effectLst/>
                <a:uLnTx/>
                <a:uFillTx/>
                <a:latin typeface="+mn-lt"/>
                <a:ea typeface="+mn-ea"/>
                <a:cs typeface="+mn-cs"/>
              </a:rPr>
            </a:br>
            <a:br>
              <a:rPr kumimoji="0" lang="en-US" sz="1800" b="0" i="0" u="none" strike="noStrike" kern="1200" cap="none" spc="0" normalizeH="0" baseline="0" noProof="0" dirty="0">
                <a:ln>
                  <a:noFill/>
                </a:ln>
                <a:solidFill>
                  <a:srgbClr val="FF0000"/>
                </a:solidFill>
                <a:effectLst/>
                <a:uLnTx/>
                <a:uFillTx/>
                <a:latin typeface="+mn-lt"/>
                <a:ea typeface="+mn-ea"/>
                <a:cs typeface="+mn-cs"/>
              </a:rPr>
            </a:br>
            <a:r>
              <a:rPr kumimoji="0" lang="en-US" sz="1800" b="0" i="0" u="none" strike="noStrike" kern="1200" cap="none" spc="0" normalizeH="0" baseline="0" noProof="0" dirty="0">
                <a:ln>
                  <a:noFill/>
                </a:ln>
                <a:solidFill>
                  <a:srgbClr val="FF0000"/>
                </a:solidFill>
                <a:effectLst/>
                <a:uLnTx/>
                <a:uFillTx/>
                <a:latin typeface="+mn-lt"/>
                <a:ea typeface="+mn-ea"/>
                <a:cs typeface="+mn-cs"/>
              </a:rPr>
              <a:t>If your district works with one of the four Title IV-E Tribal Foster Care Agencies [Aleut Community of St. Paul Island (Pribilofs), </a:t>
            </a:r>
            <a:r>
              <a:rPr kumimoji="0" lang="en-US" sz="1800" b="0" i="0" u="none" strike="noStrike" kern="1200" cap="none" spc="0" normalizeH="0" baseline="0" noProof="0" dirty="0" err="1">
                <a:ln>
                  <a:noFill/>
                </a:ln>
                <a:solidFill>
                  <a:srgbClr val="FF0000"/>
                </a:solidFill>
                <a:effectLst/>
                <a:uLnTx/>
                <a:uFillTx/>
                <a:latin typeface="+mn-lt"/>
                <a:ea typeface="+mn-ea"/>
                <a:cs typeface="+mn-cs"/>
              </a:rPr>
              <a:t>Kenaitze</a:t>
            </a:r>
            <a:r>
              <a:rPr kumimoji="0" lang="en-US" sz="1800" b="0" i="0" u="none" strike="noStrike" kern="1200" cap="none" spc="0" normalizeH="0" baseline="0" noProof="0" dirty="0">
                <a:ln>
                  <a:noFill/>
                </a:ln>
                <a:solidFill>
                  <a:srgbClr val="FF0000"/>
                </a:solidFill>
                <a:effectLst/>
                <a:uLnTx/>
                <a:uFillTx/>
                <a:latin typeface="+mn-lt"/>
                <a:ea typeface="+mn-ea"/>
                <a:cs typeface="+mn-cs"/>
              </a:rPr>
              <a:t> Indian Tribe (Kenai), </a:t>
            </a:r>
            <a:r>
              <a:rPr kumimoji="0" lang="en-US" sz="1800" b="0" i="0" u="none" strike="noStrike" kern="1200" cap="none" spc="0" normalizeH="0" baseline="0" noProof="0" dirty="0" err="1">
                <a:ln>
                  <a:noFill/>
                </a:ln>
                <a:solidFill>
                  <a:srgbClr val="FF0000"/>
                </a:solidFill>
                <a:effectLst/>
                <a:uLnTx/>
                <a:uFillTx/>
                <a:latin typeface="+mn-lt"/>
                <a:ea typeface="+mn-ea"/>
                <a:cs typeface="+mn-cs"/>
              </a:rPr>
              <a:t>Maniilaq</a:t>
            </a:r>
            <a:r>
              <a:rPr kumimoji="0" lang="en-US" sz="1800" b="0" i="0" u="none" strike="noStrike" kern="1200" cap="none" spc="0" normalizeH="0" baseline="0" noProof="0" dirty="0">
                <a:ln>
                  <a:noFill/>
                </a:ln>
                <a:solidFill>
                  <a:srgbClr val="FF0000"/>
                </a:solidFill>
                <a:effectLst/>
                <a:uLnTx/>
                <a:uFillTx/>
                <a:latin typeface="+mn-lt"/>
                <a:ea typeface="+mn-ea"/>
                <a:cs typeface="+mn-cs"/>
              </a:rPr>
              <a:t> Association (Kotzebue), or Central Council of Tlingit and Haida Indian Tribes of Alaska (Juneau and Southeast)], please add information about your partnership with them to each slide where it asks for information about your partnership with OCS. </a:t>
            </a:r>
          </a:p>
          <a:p>
            <a:endParaRPr lang="en-US" dirty="0"/>
          </a:p>
        </p:txBody>
      </p:sp>
    </p:spTree>
    <p:extLst>
      <p:ext uri="{BB962C8B-B14F-4D97-AF65-F5344CB8AC3E}">
        <p14:creationId xmlns:p14="http://schemas.microsoft.com/office/powerpoint/2010/main" val="146309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4. Provide Transportation to School of Origin</a:t>
            </a:r>
          </a:p>
        </p:txBody>
      </p:sp>
      <p:sp>
        <p:nvSpPr>
          <p:cNvPr id="5" name="Content Placeholder 4"/>
          <p:cNvSpPr>
            <a:spLocks noGrp="1"/>
          </p:cNvSpPr>
          <p:nvPr>
            <p:ph idx="1"/>
          </p:nvPr>
        </p:nvSpPr>
        <p:spPr/>
        <p:txBody>
          <a:bodyPr>
            <a:normAutofit fontScale="77500" lnSpcReduction="20000"/>
          </a:bodyPr>
          <a:lstStyle/>
          <a:p>
            <a:r>
              <a:rPr lang="en-US" dirty="0"/>
              <a:t>District must collaborate with OCS to provide daily transportation to enable a child in foster care to attend their School of Origin (unless the child’s foster care placement is in a new community that is not connected by road to their School of Origin or is more than 50 miles away by road)</a:t>
            </a:r>
          </a:p>
          <a:p>
            <a:pPr marL="342892" lvl="1" indent="0">
              <a:buNone/>
            </a:pPr>
            <a:endParaRPr lang="en-US" dirty="0"/>
          </a:p>
          <a:p>
            <a:r>
              <a:rPr lang="en-US" dirty="0"/>
              <a:t>Allowable for district to use Title I-A funds, regardless of whether student attends Title I-A school</a:t>
            </a:r>
          </a:p>
          <a:p>
            <a:pPr marL="0" indent="0">
              <a:buNone/>
            </a:pPr>
            <a:endParaRPr lang="en-US" dirty="0"/>
          </a:p>
          <a:p>
            <a:r>
              <a:rPr lang="en-US" dirty="0"/>
              <a:t>Allowable for OCS to use Title IV-E funds</a:t>
            </a:r>
          </a:p>
          <a:p>
            <a:pPr marL="0" indent="0">
              <a:buNone/>
            </a:pPr>
            <a:endParaRPr lang="en-US" dirty="0"/>
          </a:p>
          <a:p>
            <a:r>
              <a:rPr lang="en-US" dirty="0"/>
              <a:t>Common forms of transportation: Walk, tweak school bus route, foster parent drives, taxi, school vehicle that can run customizable route, in lieu of transportation agreement, contract with to background-checked snow machine driver</a:t>
            </a:r>
          </a:p>
          <a:p>
            <a:endParaRPr lang="en-US" dirty="0"/>
          </a:p>
          <a:p>
            <a:r>
              <a:rPr lang="en-US" dirty="0"/>
              <a:t>This only applies to maintaining a student in their School of Origin; if they were transferred to a new school, this requirement does not apply </a:t>
            </a:r>
          </a:p>
          <a:p>
            <a:endParaRPr lang="en-US" dirty="0"/>
          </a:p>
          <a:p>
            <a:pPr lvl="2"/>
            <a:endParaRPr lang="en-US" dirty="0"/>
          </a:p>
          <a:p>
            <a:pPr lvl="1"/>
            <a:endParaRPr lang="en-US" dirty="0"/>
          </a:p>
        </p:txBody>
      </p:sp>
    </p:spTree>
    <p:extLst>
      <p:ext uri="{BB962C8B-B14F-4D97-AF65-F5344CB8AC3E}">
        <p14:creationId xmlns:p14="http://schemas.microsoft.com/office/powerpoint/2010/main" val="426995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Notes for Schools that Usually Don’t Provide Transportation </a:t>
            </a:r>
          </a:p>
        </p:txBody>
      </p:sp>
      <p:sp>
        <p:nvSpPr>
          <p:cNvPr id="5" name="Content Placeholder 4"/>
          <p:cNvSpPr>
            <a:spLocks noGrp="1"/>
          </p:cNvSpPr>
          <p:nvPr>
            <p:ph idx="1"/>
          </p:nvPr>
        </p:nvSpPr>
        <p:spPr/>
        <p:txBody>
          <a:bodyPr>
            <a:normAutofit fontScale="92500" lnSpcReduction="20000"/>
          </a:bodyPr>
          <a:lstStyle/>
          <a:p>
            <a:pPr lvl="1"/>
            <a:endParaRPr lang="en-US" sz="1800" dirty="0"/>
          </a:p>
          <a:p>
            <a:pPr lvl="1"/>
            <a:r>
              <a:rPr lang="en-US" sz="1800" dirty="0"/>
              <a:t>In villages where there is only one school, and even if “everyone walks,” if that school is their “school of origin” then that FC student is entitled to transportation to school if it becomes a barrier to their attendance. </a:t>
            </a:r>
          </a:p>
          <a:p>
            <a:pPr lvl="1"/>
            <a:endParaRPr lang="en-US" sz="1800" dirty="0"/>
          </a:p>
          <a:p>
            <a:pPr lvl="1"/>
            <a:r>
              <a:rPr lang="en-US" sz="1800" dirty="0"/>
              <a:t>The same applies to charter schools that provide no transportation for any of its regular students and to schools that have switched from buses to offering parents In Lieu of Transportation Agreements.</a:t>
            </a:r>
          </a:p>
          <a:p>
            <a:pPr lvl="1"/>
            <a:endParaRPr lang="en-US" sz="1800" dirty="0"/>
          </a:p>
          <a:p>
            <a:pPr lvl="1"/>
            <a:r>
              <a:rPr lang="en-US" sz="1800" dirty="0"/>
              <a:t>In many communities without buses “where everybody walks,” many families actually snowmachine their children to school when winter temperatures are dangerous.</a:t>
            </a:r>
          </a:p>
          <a:p>
            <a:pPr marL="342900" lvl="1" indent="0">
              <a:buNone/>
            </a:pPr>
            <a:endParaRPr lang="en-US" sz="1800" dirty="0"/>
          </a:p>
          <a:p>
            <a:pPr lvl="1"/>
            <a:r>
              <a:rPr lang="en-US" sz="1800" dirty="0"/>
              <a:t>Even if it is unlikely an FC student would need transportation, the district needs a plan/method for how it would be provided ready.</a:t>
            </a:r>
          </a:p>
          <a:p>
            <a:pPr lvl="1"/>
            <a:endParaRPr lang="en-US" sz="1800" dirty="0"/>
          </a:p>
          <a:p>
            <a:pPr lvl="1"/>
            <a:r>
              <a:rPr lang="en-US" sz="1800" dirty="0"/>
              <a:t>Offering the foster parent an In Lieu of Transportation Agreement is one option but should not be the only option. The FC parent may not have the means, ability, or time to do the transportation, and it is not their obligation to do it, so the school needs other options available.</a:t>
            </a:r>
          </a:p>
          <a:p>
            <a:pPr lvl="2"/>
            <a:endParaRPr lang="en-US" dirty="0"/>
          </a:p>
          <a:p>
            <a:pPr lvl="1"/>
            <a:endParaRPr lang="en-US" dirty="0"/>
          </a:p>
        </p:txBody>
      </p:sp>
    </p:spTree>
    <p:extLst>
      <p:ext uri="{BB962C8B-B14F-4D97-AF65-F5344CB8AC3E}">
        <p14:creationId xmlns:p14="http://schemas.microsoft.com/office/powerpoint/2010/main" val="84858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Provide Transportation to School of Origin</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a:bodyPr>
          <a:lstStyle/>
          <a:p>
            <a:r>
              <a:rPr lang="en-US" sz="1800" dirty="0">
                <a:solidFill>
                  <a:srgbClr val="FF0000"/>
                </a:solidFill>
              </a:rPr>
              <a:t>Which staff arranges the transportation necessary to keep the foster care student  enrolled in their School of Origin?</a:t>
            </a:r>
          </a:p>
          <a:p>
            <a:pPr lvl="1"/>
            <a:r>
              <a:rPr lang="en-US" sz="1500" dirty="0">
                <a:solidFill>
                  <a:srgbClr val="FF0000"/>
                </a:solidFill>
              </a:rPr>
              <a:t>Contact Information:</a:t>
            </a:r>
          </a:p>
          <a:p>
            <a:pPr lvl="1"/>
            <a:endParaRPr lang="en-US" sz="1500" dirty="0">
              <a:solidFill>
                <a:srgbClr val="FF0000"/>
              </a:solidFill>
            </a:endParaRPr>
          </a:p>
          <a:p>
            <a:r>
              <a:rPr lang="en-US" sz="1900" dirty="0">
                <a:solidFill>
                  <a:srgbClr val="FF0000"/>
                </a:solidFill>
              </a:rPr>
              <a:t>What are the methods of transportation for foster care students available in our district?</a:t>
            </a:r>
            <a:endParaRPr lang="en-US" sz="1900" b="1" dirty="0">
              <a:solidFill>
                <a:srgbClr val="FF0000"/>
              </a:solidFill>
            </a:endParaRPr>
          </a:p>
          <a:p>
            <a:pPr lvl="1"/>
            <a:endParaRPr lang="en-US" sz="1500" dirty="0">
              <a:solidFill>
                <a:srgbClr val="FF0000"/>
              </a:solidFill>
            </a:endParaRPr>
          </a:p>
          <a:p>
            <a:r>
              <a:rPr lang="en-US" sz="1800" dirty="0">
                <a:solidFill>
                  <a:srgbClr val="FF0000"/>
                </a:solidFill>
              </a:rPr>
              <a:t>What is the process for requesting unique transportation for the student in foster care?</a:t>
            </a:r>
          </a:p>
          <a:p>
            <a:pPr marL="0" indent="0">
              <a:buNone/>
            </a:pPr>
            <a:endParaRPr lang="en-US" sz="1800" dirty="0">
              <a:solidFill>
                <a:srgbClr val="FF0000"/>
              </a:solidFill>
            </a:endParaRPr>
          </a:p>
          <a:p>
            <a:r>
              <a:rPr lang="en-US" sz="1800" dirty="0">
                <a:solidFill>
                  <a:srgbClr val="FF0000"/>
                </a:solidFill>
              </a:rPr>
              <a:t>What forms do we use to request, arrange, or provide transportation?</a:t>
            </a:r>
          </a:p>
        </p:txBody>
      </p:sp>
    </p:spTree>
    <p:extLst>
      <p:ext uri="{BB962C8B-B14F-4D97-AF65-F5344CB8AC3E}">
        <p14:creationId xmlns:p14="http://schemas.microsoft.com/office/powerpoint/2010/main" val="216473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700" dirty="0">
                <a:solidFill>
                  <a:schemeClr val="tx1"/>
                </a:solidFill>
              </a:rPr>
              <a:t>5. Determine and Document If in </a:t>
            </a:r>
            <a:r>
              <a:rPr lang="en-US" sz="3700" i="1" dirty="0">
                <a:solidFill>
                  <a:schemeClr val="tx1"/>
                </a:solidFill>
              </a:rPr>
              <a:t>Student’s</a:t>
            </a:r>
            <a:r>
              <a:rPr lang="en-US" sz="3700" dirty="0">
                <a:solidFill>
                  <a:schemeClr val="tx1"/>
                </a:solidFill>
              </a:rPr>
              <a:t> Best Interest to Switch Schools </a:t>
            </a:r>
            <a:br>
              <a:rPr lang="en-US" dirty="0"/>
            </a:br>
            <a:endParaRPr lang="en-US" dirty="0">
              <a:solidFill>
                <a:schemeClr val="tx1"/>
              </a:solidFill>
            </a:endParaRPr>
          </a:p>
        </p:txBody>
      </p:sp>
      <p:sp>
        <p:nvSpPr>
          <p:cNvPr id="5" name="Content Placeholder 4"/>
          <p:cNvSpPr>
            <a:spLocks noGrp="1"/>
          </p:cNvSpPr>
          <p:nvPr>
            <p:ph idx="1"/>
          </p:nvPr>
        </p:nvSpPr>
        <p:spPr>
          <a:xfrm>
            <a:off x="628649" y="1825625"/>
            <a:ext cx="7692391" cy="4202642"/>
          </a:xfrm>
        </p:spPr>
        <p:txBody>
          <a:bodyPr>
            <a:normAutofit fontScale="92500" lnSpcReduction="10000"/>
          </a:bodyPr>
          <a:lstStyle/>
          <a:p>
            <a:r>
              <a:rPr lang="en-US" dirty="0"/>
              <a:t>Districts should only enroll FC students in a new school when it has been formally determined to be in student’s best interest to switch schools</a:t>
            </a:r>
          </a:p>
          <a:p>
            <a:pPr marL="0" indent="0">
              <a:buNone/>
            </a:pPr>
            <a:endParaRPr lang="en-US" dirty="0"/>
          </a:p>
          <a:p>
            <a:r>
              <a:rPr lang="en-US" dirty="0">
                <a:effectLst/>
                <a:ea typeface="Calibri" panose="020F0502020204030204" pitchFamily="34" charset="0"/>
                <a:cs typeface="Times New Roman" panose="02020603050405020304" pitchFamily="18" charset="0"/>
              </a:rPr>
              <a:t>A formal Best </a:t>
            </a:r>
            <a:r>
              <a:rPr lang="en-US" dirty="0">
                <a:ea typeface="Calibri" panose="020F0502020204030204" pitchFamily="34" charset="0"/>
                <a:cs typeface="Times New Roman" panose="02020603050405020304" pitchFamily="18" charset="0"/>
              </a:rPr>
              <a:t>I</a:t>
            </a:r>
            <a:r>
              <a:rPr lang="en-US" dirty="0">
                <a:effectLst/>
                <a:ea typeface="Calibri" panose="020F0502020204030204" pitchFamily="34" charset="0"/>
                <a:cs typeface="Times New Roman" panose="02020603050405020304" pitchFamily="18" charset="0"/>
              </a:rPr>
              <a:t>nterest </a:t>
            </a:r>
            <a:r>
              <a:rPr lang="en-US" dirty="0">
                <a:ea typeface="Calibri" panose="020F0502020204030204" pitchFamily="34" charset="0"/>
                <a:cs typeface="Times New Roman" panose="02020603050405020304" pitchFamily="18" charset="0"/>
              </a:rPr>
              <a:t>D</a:t>
            </a:r>
            <a:r>
              <a:rPr lang="en-US" dirty="0">
                <a:effectLst/>
                <a:ea typeface="Calibri" panose="020F0502020204030204" pitchFamily="34" charset="0"/>
                <a:cs typeface="Times New Roman" panose="02020603050405020304" pitchFamily="18" charset="0"/>
              </a:rPr>
              <a:t>etermination (BID)</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ea typeface="Calibri" panose="020F0502020204030204" pitchFamily="34" charset="0"/>
                <a:cs typeface="Times New Roman" panose="02020603050405020304" pitchFamily="18" charset="0"/>
              </a:rPr>
              <a:t>uses input from key stakeholders such as caseworker, school staff, foster parent, district POC, Guardian ad Litem, student, and parent;</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ea typeface="Calibri" panose="020F0502020204030204" pitchFamily="34" charset="0"/>
                <a:cs typeface="Times New Roman" panose="02020603050405020304" pitchFamily="18" charset="0"/>
              </a:rPr>
              <a:t>consults via meetings, phone calls, and/or email; and</a:t>
            </a:r>
          </a:p>
          <a:p>
            <a:pPr marL="742950" marR="0" lvl="1" indent="-285750">
              <a:lnSpc>
                <a:spcPct val="107000"/>
              </a:lnSpc>
              <a:spcBef>
                <a:spcPts val="0"/>
              </a:spcBef>
              <a:spcAft>
                <a:spcPts val="0"/>
              </a:spcAft>
              <a:buFont typeface="Courier New" panose="02070309020205020404" pitchFamily="49" charset="0"/>
              <a:buChar char="o"/>
            </a:pPr>
            <a:r>
              <a:rPr lang="en-US" sz="1900" dirty="0">
                <a:effectLst/>
                <a:ea typeface="Calibri" panose="020F0502020204030204" pitchFamily="34" charset="0"/>
                <a:cs typeface="Times New Roman" panose="02020603050405020304" pitchFamily="18" charset="0"/>
              </a:rPr>
              <a:t>is documented in writing.</a:t>
            </a:r>
          </a:p>
          <a:p>
            <a:pPr marL="457200" marR="0" lvl="1" indent="0">
              <a:lnSpc>
                <a:spcPct val="107000"/>
              </a:lnSpc>
              <a:spcBef>
                <a:spcPts val="0"/>
              </a:spcBef>
              <a:spcAft>
                <a:spcPts val="0"/>
              </a:spcAft>
              <a:buNone/>
            </a:pPr>
            <a:endParaRPr lang="en-US" sz="2400" dirty="0"/>
          </a:p>
          <a:p>
            <a:r>
              <a:rPr lang="en-US" dirty="0"/>
              <a:t>Districts may always assume it to be in the student’s best interest to switch schools if their FC placement is in a new community more than 50 miles from their School of Origin or if it’s not connected by road</a:t>
            </a:r>
          </a:p>
          <a:p>
            <a:endParaRPr lang="en-US" dirty="0"/>
          </a:p>
          <a:p>
            <a:pPr marL="342900" lvl="1" indent="0">
              <a:buNone/>
            </a:pPr>
            <a:endParaRPr lang="en-US" dirty="0"/>
          </a:p>
          <a:p>
            <a:pPr lvl="2"/>
            <a:endParaRPr lang="en-US" dirty="0"/>
          </a:p>
          <a:p>
            <a:pPr lvl="1"/>
            <a:endParaRPr lang="en-US" dirty="0"/>
          </a:p>
        </p:txBody>
      </p:sp>
    </p:spTree>
    <p:extLst>
      <p:ext uri="{BB962C8B-B14F-4D97-AF65-F5344CB8AC3E}">
        <p14:creationId xmlns:p14="http://schemas.microsoft.com/office/powerpoint/2010/main" val="388464953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normAutofit/>
          </a:bodyPr>
          <a:lstStyle/>
          <a:p>
            <a:r>
              <a:rPr lang="en-US" dirty="0">
                <a:solidFill>
                  <a:schemeClr val="tx1"/>
                </a:solidFill>
              </a:rPr>
              <a:t>Determine and Document If in </a:t>
            </a:r>
            <a:r>
              <a:rPr lang="en-US" i="1" dirty="0">
                <a:solidFill>
                  <a:schemeClr val="tx1"/>
                </a:solidFill>
              </a:rPr>
              <a:t>Student’s</a:t>
            </a:r>
            <a:r>
              <a:rPr lang="en-US" dirty="0">
                <a:solidFill>
                  <a:schemeClr val="tx1"/>
                </a:solidFill>
              </a:rPr>
              <a:t> Best Interest to Switch Schools</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fontScale="62500" lnSpcReduction="20000"/>
          </a:bodyPr>
          <a:lstStyle/>
          <a:p>
            <a:r>
              <a:rPr lang="en-US" sz="1800" dirty="0">
                <a:solidFill>
                  <a:srgbClr val="FF0000"/>
                </a:solidFill>
              </a:rPr>
              <a:t>In our district, about what percentage of the time is it obviously in a foster child’s best interest to switch schools because their foster care placement/residence is in a new community more than 50 miles from their School of Origin or if it’s not connected by road?</a:t>
            </a:r>
          </a:p>
          <a:p>
            <a:endParaRPr lang="en-US" sz="1800" dirty="0">
              <a:solidFill>
                <a:srgbClr val="FF0000"/>
              </a:solidFill>
            </a:endParaRPr>
          </a:p>
          <a:p>
            <a:r>
              <a:rPr lang="en-US" sz="1800" dirty="0">
                <a:solidFill>
                  <a:srgbClr val="FF0000"/>
                </a:solidFill>
              </a:rPr>
              <a:t>About how many Best Interest Determination (BID) events are held in our district over the course of a typical year?</a:t>
            </a:r>
          </a:p>
          <a:p>
            <a:pPr marL="0" indent="0">
              <a:buNone/>
            </a:pPr>
            <a:endParaRPr lang="en-US" sz="1800" dirty="0">
              <a:solidFill>
                <a:srgbClr val="FF0000"/>
              </a:solidFill>
            </a:endParaRPr>
          </a:p>
          <a:p>
            <a:r>
              <a:rPr lang="en-US" sz="1800" dirty="0">
                <a:solidFill>
                  <a:srgbClr val="FF0000"/>
                </a:solidFill>
              </a:rPr>
              <a:t>Which staff in our district typically arrange Best Interest Determination events?</a:t>
            </a:r>
          </a:p>
          <a:p>
            <a:pPr lvl="1"/>
            <a:r>
              <a:rPr lang="en-US" sz="1500" dirty="0">
                <a:solidFill>
                  <a:srgbClr val="FF0000"/>
                </a:solidFill>
              </a:rPr>
              <a:t>Contact Information:</a:t>
            </a:r>
          </a:p>
          <a:p>
            <a:pPr marL="342900" lvl="1" indent="0">
              <a:buNone/>
            </a:pPr>
            <a:endParaRPr lang="en-US" sz="1500" dirty="0">
              <a:solidFill>
                <a:srgbClr val="FF0000"/>
              </a:solidFill>
            </a:endParaRPr>
          </a:p>
          <a:p>
            <a:r>
              <a:rPr lang="en-US" sz="1800" dirty="0">
                <a:solidFill>
                  <a:srgbClr val="FF0000"/>
                </a:solidFill>
              </a:rPr>
              <a:t>Which staff in our district typically participate in BIDS?</a:t>
            </a:r>
          </a:p>
          <a:p>
            <a:pPr marL="0" indent="0">
              <a:buNone/>
            </a:pPr>
            <a:endParaRPr lang="en-US" sz="1800" dirty="0">
              <a:solidFill>
                <a:srgbClr val="FF0000"/>
              </a:solidFill>
            </a:endParaRPr>
          </a:p>
          <a:p>
            <a:r>
              <a:rPr lang="en-US" sz="1800" dirty="0">
                <a:solidFill>
                  <a:srgbClr val="FF0000"/>
                </a:solidFill>
              </a:rPr>
              <a:t>Who else typically participates in our BIDS?</a:t>
            </a:r>
          </a:p>
          <a:p>
            <a:endParaRPr lang="en-US" sz="1800" dirty="0">
              <a:solidFill>
                <a:srgbClr val="FF0000"/>
              </a:solidFill>
            </a:endParaRPr>
          </a:p>
          <a:p>
            <a:r>
              <a:rPr lang="en-US" sz="1800" dirty="0">
                <a:solidFill>
                  <a:srgbClr val="FF0000"/>
                </a:solidFill>
              </a:rPr>
              <a:t>How are BIDS typically conducted in our district?</a:t>
            </a:r>
          </a:p>
          <a:p>
            <a:pPr marL="0" indent="0">
              <a:buNone/>
            </a:pPr>
            <a:endParaRPr lang="en-US" sz="1800" dirty="0">
              <a:solidFill>
                <a:srgbClr val="FF0000"/>
              </a:solidFill>
            </a:endParaRPr>
          </a:p>
          <a:p>
            <a:r>
              <a:rPr lang="en-US" sz="1800" dirty="0">
                <a:solidFill>
                  <a:srgbClr val="FF0000"/>
                </a:solidFill>
              </a:rPr>
              <a:t>What type of “evidence” is usually used in a BID in our district?</a:t>
            </a:r>
          </a:p>
          <a:p>
            <a:pPr marL="0" indent="0">
              <a:buNone/>
            </a:pPr>
            <a:endParaRPr lang="en-US" sz="1800" dirty="0">
              <a:solidFill>
                <a:srgbClr val="FF0000"/>
              </a:solidFill>
            </a:endParaRPr>
          </a:p>
          <a:p>
            <a:r>
              <a:rPr lang="en-US" sz="1800" dirty="0">
                <a:solidFill>
                  <a:srgbClr val="FF0000"/>
                </a:solidFill>
              </a:rPr>
              <a:t>What forms does our district use to document BIDS?</a:t>
            </a:r>
          </a:p>
          <a:p>
            <a:endParaRPr lang="en-US" sz="1800" dirty="0">
              <a:solidFill>
                <a:srgbClr val="FF0000"/>
              </a:solidFill>
            </a:endParaRPr>
          </a:p>
          <a:p>
            <a:r>
              <a:rPr lang="en-US" sz="1800" dirty="0">
                <a:solidFill>
                  <a:srgbClr val="FF0000"/>
                </a:solidFill>
              </a:rPr>
              <a:t>Where is the BID saved?</a:t>
            </a:r>
          </a:p>
        </p:txBody>
      </p:sp>
    </p:spTree>
    <p:extLst>
      <p:ext uri="{BB962C8B-B14F-4D97-AF65-F5344CB8AC3E}">
        <p14:creationId xmlns:p14="http://schemas.microsoft.com/office/powerpoint/2010/main" val="1495608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6. Expedite Enrollment If in </a:t>
            </a:r>
            <a:r>
              <a:rPr lang="en-US" i="1" dirty="0">
                <a:solidFill>
                  <a:schemeClr val="tx1"/>
                </a:solidFill>
              </a:rPr>
              <a:t>Student’s</a:t>
            </a:r>
            <a:r>
              <a:rPr lang="en-US" dirty="0">
                <a:solidFill>
                  <a:schemeClr val="tx1"/>
                </a:solidFill>
              </a:rPr>
              <a:t> Best Interest to Switch Schools</a:t>
            </a:r>
          </a:p>
        </p:txBody>
      </p:sp>
      <p:sp>
        <p:nvSpPr>
          <p:cNvPr id="5" name="Content Placeholder 4"/>
          <p:cNvSpPr>
            <a:spLocks noGrp="1"/>
          </p:cNvSpPr>
          <p:nvPr>
            <p:ph idx="1"/>
          </p:nvPr>
        </p:nvSpPr>
        <p:spPr>
          <a:xfrm>
            <a:off x="628649" y="1825625"/>
            <a:ext cx="5072239" cy="4202642"/>
          </a:xfrm>
        </p:spPr>
        <p:txBody>
          <a:bodyPr>
            <a:normAutofit/>
          </a:bodyPr>
          <a:lstStyle/>
          <a:p>
            <a:pPr marL="0" indent="0">
              <a:buNone/>
            </a:pPr>
            <a:r>
              <a:rPr lang="en-US" dirty="0"/>
              <a:t>If formally determined in student’s best interest to change schools-- Expedite enrollment in new school</a:t>
            </a:r>
          </a:p>
          <a:p>
            <a:pPr lvl="1"/>
            <a:endParaRPr lang="en-US" dirty="0"/>
          </a:p>
          <a:p>
            <a:r>
              <a:rPr lang="en-US" dirty="0"/>
              <a:t>If receiving:</a:t>
            </a:r>
          </a:p>
          <a:p>
            <a:pPr lvl="1"/>
            <a:r>
              <a:rPr lang="en-US" sz="1900" dirty="0"/>
              <a:t>Allow to enroll even if normally required records are unavailable</a:t>
            </a:r>
          </a:p>
          <a:p>
            <a:pPr lvl="1"/>
            <a:r>
              <a:rPr lang="en-US" sz="1900" dirty="0"/>
              <a:t>Work with prior district, health clinic to track down records </a:t>
            </a:r>
          </a:p>
          <a:p>
            <a:pPr lvl="1"/>
            <a:endParaRPr lang="en-US" dirty="0"/>
          </a:p>
          <a:p>
            <a:r>
              <a:rPr lang="en-US" dirty="0"/>
              <a:t>If transferring:</a:t>
            </a:r>
          </a:p>
          <a:p>
            <a:pPr lvl="1"/>
            <a:r>
              <a:rPr lang="en-US" sz="1900" dirty="0"/>
              <a:t>Send records immediately to new school</a:t>
            </a:r>
          </a:p>
          <a:p>
            <a:endParaRPr lang="en-US" dirty="0"/>
          </a:p>
          <a:p>
            <a:pPr lvl="2"/>
            <a:endParaRPr lang="en-US" dirty="0"/>
          </a:p>
          <a:p>
            <a:pPr lvl="1"/>
            <a:endParaRPr lang="en-US" dirty="0"/>
          </a:p>
        </p:txBody>
      </p:sp>
      <p:pic>
        <p:nvPicPr>
          <p:cNvPr id="2" name="Picture 1" descr="Logo of Vac Trax system"/>
          <p:cNvPicPr>
            <a:picLocks noChangeAspect="1"/>
          </p:cNvPicPr>
          <p:nvPr/>
        </p:nvPicPr>
        <p:blipFill rotWithShape="1">
          <a:blip r:embed="rId4"/>
          <a:srcRect l="4970" t="9860"/>
          <a:stretch/>
        </p:blipFill>
        <p:spPr>
          <a:xfrm>
            <a:off x="6329765" y="1825625"/>
            <a:ext cx="2185585" cy="615461"/>
          </a:xfrm>
          <a:prstGeom prst="rect">
            <a:avLst/>
          </a:prstGeom>
        </p:spPr>
      </p:pic>
      <p:pic>
        <p:nvPicPr>
          <p:cNvPr id="8" name="Picture 7" descr="Illegible screenshot of records request">
            <a:extLst>
              <a:ext uri="{FF2B5EF4-FFF2-40B4-BE49-F238E27FC236}">
                <a16:creationId xmlns:a16="http://schemas.microsoft.com/office/drawing/2014/main" id="{DE788F5E-29C5-4AB8-AEF3-53ABCBA2E52B}"/>
              </a:ext>
            </a:extLst>
          </p:cNvPr>
          <p:cNvPicPr>
            <a:picLocks noChangeAspect="1"/>
          </p:cNvPicPr>
          <p:nvPr/>
        </p:nvPicPr>
        <p:blipFill>
          <a:blip r:embed="rId5"/>
          <a:stretch>
            <a:fillRect/>
          </a:stretch>
        </p:blipFill>
        <p:spPr>
          <a:xfrm>
            <a:off x="6123234" y="3022412"/>
            <a:ext cx="2598645" cy="2072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618002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sz="3600" dirty="0">
                <a:solidFill>
                  <a:schemeClr val="tx1"/>
                </a:solidFill>
              </a:rPr>
              <a:t>Expedite Enrollment If in </a:t>
            </a:r>
            <a:r>
              <a:rPr lang="en-US" sz="3600" i="1" dirty="0">
                <a:solidFill>
                  <a:schemeClr val="tx1"/>
                </a:solidFill>
              </a:rPr>
              <a:t>Student’s</a:t>
            </a:r>
            <a:r>
              <a:rPr lang="en-US" sz="3600" dirty="0">
                <a:solidFill>
                  <a:schemeClr val="tx1"/>
                </a:solidFill>
              </a:rPr>
              <a:t> Best Interest to Switch Schools</a:t>
            </a:r>
            <a:endParaRPr lang="en-US" dirty="0">
              <a:solidFill>
                <a:schemeClr val="tx1"/>
              </a:solidFill>
            </a:endParaRP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normAutofit fontScale="92500" lnSpcReduction="20000"/>
          </a:bodyPr>
          <a:lstStyle/>
          <a:p>
            <a:r>
              <a:rPr lang="en-US" sz="1800" dirty="0">
                <a:solidFill>
                  <a:srgbClr val="FF0000"/>
                </a:solidFill>
              </a:rPr>
              <a:t>Which staff requests the educational records from the previous school?</a:t>
            </a:r>
          </a:p>
          <a:p>
            <a:pPr lvl="1"/>
            <a:r>
              <a:rPr lang="en-US" sz="1500" dirty="0">
                <a:solidFill>
                  <a:srgbClr val="FF0000"/>
                </a:solidFill>
              </a:rPr>
              <a:t>Contact Information:</a:t>
            </a:r>
          </a:p>
          <a:p>
            <a:pPr lvl="1"/>
            <a:endParaRPr lang="en-US" sz="1500" dirty="0">
              <a:solidFill>
                <a:srgbClr val="FF0000"/>
              </a:solidFill>
            </a:endParaRPr>
          </a:p>
          <a:p>
            <a:r>
              <a:rPr lang="en-US" sz="1800" dirty="0">
                <a:solidFill>
                  <a:srgbClr val="FF0000"/>
                </a:solidFill>
              </a:rPr>
              <a:t>What process and forms are used to get educational </a:t>
            </a:r>
            <a:r>
              <a:rPr lang="en-US" sz="1800" dirty="0" err="1">
                <a:solidFill>
                  <a:srgbClr val="FF0000"/>
                </a:solidFill>
              </a:rPr>
              <a:t>record?s</a:t>
            </a:r>
            <a:endParaRPr lang="en-US" sz="1800" dirty="0">
              <a:solidFill>
                <a:srgbClr val="FF0000"/>
              </a:solidFill>
            </a:endParaRPr>
          </a:p>
          <a:p>
            <a:pPr lvl="1"/>
            <a:endParaRPr lang="en-US" sz="1500" dirty="0">
              <a:solidFill>
                <a:srgbClr val="FF0000"/>
              </a:solidFill>
            </a:endParaRPr>
          </a:p>
          <a:p>
            <a:r>
              <a:rPr lang="en-US" sz="1800" dirty="0">
                <a:solidFill>
                  <a:srgbClr val="FF0000"/>
                </a:solidFill>
              </a:rPr>
              <a:t>Which staff tracks down health records? </a:t>
            </a:r>
          </a:p>
          <a:p>
            <a:pPr lvl="1"/>
            <a:r>
              <a:rPr lang="en-US" sz="1200" dirty="0">
                <a:solidFill>
                  <a:srgbClr val="FF0000"/>
                </a:solidFill>
              </a:rPr>
              <a:t>Contact Information:</a:t>
            </a:r>
          </a:p>
          <a:p>
            <a:pPr lvl="1"/>
            <a:endParaRPr lang="en-US" sz="1200" dirty="0">
              <a:solidFill>
                <a:srgbClr val="FF0000"/>
              </a:solidFill>
            </a:endParaRPr>
          </a:p>
          <a:p>
            <a:r>
              <a:rPr lang="en-US" sz="1800" dirty="0">
                <a:solidFill>
                  <a:srgbClr val="FF0000"/>
                </a:solidFill>
              </a:rPr>
              <a:t>What process and tools or forms are used to get health records?</a:t>
            </a:r>
          </a:p>
          <a:p>
            <a:endParaRPr lang="en-US" sz="1500" dirty="0">
              <a:solidFill>
                <a:srgbClr val="FF0000"/>
              </a:solidFill>
            </a:endParaRPr>
          </a:p>
          <a:p>
            <a:r>
              <a:rPr lang="en-US" sz="1800" dirty="0">
                <a:solidFill>
                  <a:srgbClr val="FF0000"/>
                </a:solidFill>
              </a:rPr>
              <a:t>How do we make a schedule for HS or MS student before receiving transcripts?</a:t>
            </a:r>
          </a:p>
          <a:p>
            <a:endParaRPr lang="en-US" sz="1800" dirty="0">
              <a:solidFill>
                <a:srgbClr val="FF0000"/>
              </a:solidFill>
            </a:endParaRPr>
          </a:p>
          <a:p>
            <a:r>
              <a:rPr lang="en-US" sz="1800" dirty="0">
                <a:solidFill>
                  <a:srgbClr val="FF0000"/>
                </a:solidFill>
              </a:rPr>
              <a:t>How do we provide most appropriate services for student with disabilities before IEP is received?</a:t>
            </a:r>
          </a:p>
          <a:p>
            <a:pPr lvl="1"/>
            <a:endParaRPr lang="en-US" sz="1500" dirty="0">
              <a:solidFill>
                <a:srgbClr val="FF0000"/>
              </a:solidFill>
            </a:endParaRPr>
          </a:p>
          <a:p>
            <a:r>
              <a:rPr lang="en-US" sz="1800" dirty="0">
                <a:solidFill>
                  <a:srgbClr val="FF0000"/>
                </a:solidFill>
              </a:rPr>
              <a:t>Who updates the child’s foster care status and /or school in the student information system? </a:t>
            </a:r>
          </a:p>
        </p:txBody>
      </p:sp>
    </p:spTree>
    <p:extLst>
      <p:ext uri="{BB962C8B-B14F-4D97-AF65-F5344CB8AC3E}">
        <p14:creationId xmlns:p14="http://schemas.microsoft.com/office/powerpoint/2010/main" val="234682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45DD2B-01D9-9298-7051-68BEEC759C67}"/>
              </a:ext>
            </a:extLst>
          </p:cNvPr>
          <p:cNvSpPr>
            <a:spLocks noGrp="1"/>
          </p:cNvSpPr>
          <p:nvPr>
            <p:ph type="title"/>
          </p:nvPr>
        </p:nvSpPr>
        <p:spPr>
          <a:xfrm>
            <a:off x="628650" y="365126"/>
            <a:ext cx="7886700" cy="636823"/>
          </a:xfrm>
        </p:spPr>
        <p:txBody>
          <a:bodyPr/>
          <a:lstStyle/>
          <a:p>
            <a:r>
              <a:rPr lang="en-US" dirty="0">
                <a:solidFill>
                  <a:schemeClr val="tx1"/>
                </a:solidFill>
              </a:rPr>
              <a:t>Flowchart for FC Student Enrollment </a:t>
            </a:r>
          </a:p>
        </p:txBody>
      </p:sp>
      <p:sp>
        <p:nvSpPr>
          <p:cNvPr id="4" name="TextBox 3">
            <a:extLst>
              <a:ext uri="{FF2B5EF4-FFF2-40B4-BE49-F238E27FC236}">
                <a16:creationId xmlns:a16="http://schemas.microsoft.com/office/drawing/2014/main" id="{49309CA6-479B-A5FB-D1D2-F8B0D545F10C}"/>
              </a:ext>
            </a:extLst>
          </p:cNvPr>
          <p:cNvSpPr txBox="1"/>
          <p:nvPr/>
        </p:nvSpPr>
        <p:spPr>
          <a:xfrm>
            <a:off x="7024197" y="1646190"/>
            <a:ext cx="1302327" cy="2246769"/>
          </a:xfrm>
          <a:prstGeom prst="rect">
            <a:avLst/>
          </a:prstGeom>
          <a:noFill/>
          <a:ln w="28575">
            <a:solidFill>
              <a:srgbClr val="1774E6"/>
            </a:solidFill>
          </a:ln>
        </p:spPr>
        <p:txBody>
          <a:bodyPr wrap="square" rtlCol="0">
            <a:spAutoFit/>
          </a:bodyPr>
          <a:lstStyle/>
          <a:p>
            <a:pPr algn="ctr"/>
            <a:r>
              <a:rPr lang="en-US" sz="1400" dirty="0"/>
              <a:t>This flowchart summarizes elements </a:t>
            </a:r>
          </a:p>
          <a:p>
            <a:pPr algn="ctr"/>
            <a:r>
              <a:rPr lang="en-US" sz="1400" dirty="0"/>
              <a:t>2 – 6 </a:t>
            </a:r>
          </a:p>
          <a:p>
            <a:pPr algn="ctr"/>
            <a:r>
              <a:rPr lang="en-US" sz="1400" dirty="0"/>
              <a:t>of this slideshow.</a:t>
            </a:r>
          </a:p>
          <a:p>
            <a:pPr algn="ctr"/>
            <a:r>
              <a:rPr lang="en-US" sz="1400" dirty="0"/>
              <a:t>A copy can be found on the DEED Foster Care website.</a:t>
            </a:r>
          </a:p>
        </p:txBody>
      </p:sp>
      <p:pic>
        <p:nvPicPr>
          <p:cNvPr id="2" name="Picture 1" descr="Alternate Text for Flowchart for Foster Care Student Enrollment&#10;&#10;If using a device to read this document to you, not that for you convenience, all information from this document has been placed in this one Alternation Text box, so you will not need to navigate anywhere else in this document &#10;Your district is notified a child 1) has been taken into OCS/Title IV-E foster care or 2) was already in foster care but there has been a change in their FC placement (i.e., they are now in the care of a new FC parent). &#10;Next&#10;Get formal documentation of FC status form OCS/Title IV-E agency (e.g., Letter from OCS, email from OCS caseworker, weekly OOH Report from OCS, foster parent delivers letter from OCS)&#10;Next&#10;Update student’s foster care status in district’s electronic student information system (e.g., PowerSchool)&#10;Next&#10;Identify what school is the FC student’s School of Origin (SOO).  The SOO is the school they attended immediately prior to the most recent foster care placement.&#10;Ask Yourself:&#10;Is the FC student’s SOO in the same community as the student’s FC placement  / residence or less than 50 miles from it by road?&#10;&#10;If the answer is Yes, the FC student’s SOO is connected by road and within 50 miles of the student’s new FC placement/residence, do the following:&#10;Assume it is in the FC student’s best interest to remain in their SOO.&#10;Next&#10;Keep student enrolled in their SOO.&#10;Next&#10;Provide the FC student the transportation necessary for them to remain in their SOO (e.g., tweak bus route, use bus with customizable route, arrange taxi ride, provide bus fare, sign In Lieu of Transportation Agreement), even if transportation to this school is not usually provided by the district.&#10;Next&#10;Support FC student to remain in this SOO for the remainder of their time in FC.&#10;If the answer is No, the FC student’s SOO Is not connected by road and/or is not within 50 miles of the student’s new FC placement/residence, do the following:&#10;May assume it is in FC student’s best interest to switch schools.&#10;It may be assumed it is &#10;Next&#10;Immediately enroll FC student in new school, regardless of whether student is able to produce records normally required , such as transcripts, birth certificates, or health records.&#10;Next&#10;Immediately contact the last school the FC student attended to request records be transferred.&#10;Next&#10;This school will now be considered the FC student’s SOO if yet another change is FC placement/residence occurs in the future. &#10;If the answer is Yes, the FC student’s SOO is connected by road and within 50 miles of the student’s new FC placement/residence, but  a stakeholder (such as  FC parent, FC student, school, OCS) thinks FC student should leave SOO to attend different school, do the following:&#10;Conduct formal Best Interest Determination (BID) (in-person meeting, virtual meeting, through email chain).&#10;Next&#10;Solicit input from variety of stakeholders (e.g., District FC POC, FC parent, FC student, school counselor, main teacher, OCS caseworker, parent, Guardian ad Litem).&#10;Next&#10;Document BID in writing. What did the BID conclude the FC student should do? &#10;If the decision is to remain in the SOO, do the following:&#10;Keep student enrolled in their SOO.&#10;Next&#10;Provide the FC student the transportation necessary for them to remain in their SOO (e.g., tweak bus route, use bus with customizable route, arrange taxi ride, provide bus fare, sign In Lieu of Transportation Agreement), even if transportation to this school is not usually provided by the district.&#10;Next&#10;Support FC student to remain in this SOO for the remainder of their time in FC.&#10;If the decision is to switch schools, do the following: &#10;Immediately enroll FC student in new school, regardless of whether student is able to produce records normally required , such as transcripts, birth certificates, or health records.&#10;Next&#10;Immediately contact the last school the FC student attended to request records be transferred.&#10;Next&#10;This school will now be considered the FC student’s SOO if yet another change is FC placement/residence occurs in the future. ">
            <a:extLst>
              <a:ext uri="{FF2B5EF4-FFF2-40B4-BE49-F238E27FC236}">
                <a16:creationId xmlns:a16="http://schemas.microsoft.com/office/drawing/2014/main" id="{3FB4F115-92E4-6CD2-91C8-599B72D77D62}"/>
              </a:ext>
            </a:extLst>
          </p:cNvPr>
          <p:cNvPicPr>
            <a:picLocks noChangeAspect="1"/>
          </p:cNvPicPr>
          <p:nvPr/>
        </p:nvPicPr>
        <p:blipFill>
          <a:blip r:embed="rId2"/>
          <a:stretch>
            <a:fillRect/>
          </a:stretch>
        </p:blipFill>
        <p:spPr>
          <a:xfrm>
            <a:off x="1783552" y="1145156"/>
            <a:ext cx="3653853" cy="4979468"/>
          </a:xfrm>
          <a:prstGeom prst="rect">
            <a:avLst/>
          </a:prstGeom>
        </p:spPr>
      </p:pic>
    </p:spTree>
    <p:extLst>
      <p:ext uri="{BB962C8B-B14F-4D97-AF65-F5344CB8AC3E}">
        <p14:creationId xmlns:p14="http://schemas.microsoft.com/office/powerpoint/2010/main" val="317618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328D-5137-2630-0A04-CD1EA2DF054C}"/>
              </a:ext>
            </a:extLst>
          </p:cNvPr>
          <p:cNvSpPr>
            <a:spLocks noGrp="1"/>
          </p:cNvSpPr>
          <p:nvPr>
            <p:ph type="title"/>
          </p:nvPr>
        </p:nvSpPr>
        <p:spPr>
          <a:xfrm>
            <a:off x="628650" y="365126"/>
            <a:ext cx="7886700" cy="578457"/>
          </a:xfrm>
        </p:spPr>
        <p:txBody>
          <a:bodyPr/>
          <a:lstStyle/>
          <a:p>
            <a:r>
              <a:rPr lang="en-US" dirty="0">
                <a:solidFill>
                  <a:schemeClr val="tx1"/>
                </a:solidFill>
              </a:rPr>
              <a:t>Flowchart for FC Student Enrollment </a:t>
            </a:r>
            <a:endParaRPr lang="en-US" dirty="0"/>
          </a:p>
        </p:txBody>
      </p:sp>
      <p:pic>
        <p:nvPicPr>
          <p:cNvPr id="4" name="Picture 3">
            <a:extLst>
              <a:ext uri="{FF2B5EF4-FFF2-40B4-BE49-F238E27FC236}">
                <a16:creationId xmlns:a16="http://schemas.microsoft.com/office/drawing/2014/main" id="{D77F4616-F73E-3281-09DC-FD767C8A98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5313" y="1420013"/>
            <a:ext cx="8314526" cy="4167987"/>
          </a:xfrm>
          <a:prstGeom prst="rect">
            <a:avLst/>
          </a:prstGeom>
        </p:spPr>
      </p:pic>
    </p:spTree>
    <p:extLst>
      <p:ext uri="{BB962C8B-B14F-4D97-AF65-F5344CB8AC3E}">
        <p14:creationId xmlns:p14="http://schemas.microsoft.com/office/powerpoint/2010/main" val="2811954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4D77D-5B2E-0892-3108-DB5B0650C7B1}"/>
              </a:ext>
            </a:extLst>
          </p:cNvPr>
          <p:cNvSpPr>
            <a:spLocks noGrp="1"/>
          </p:cNvSpPr>
          <p:nvPr>
            <p:ph type="title"/>
          </p:nvPr>
        </p:nvSpPr>
        <p:spPr>
          <a:xfrm>
            <a:off x="628650" y="365126"/>
            <a:ext cx="7886700" cy="792465"/>
          </a:xfrm>
        </p:spPr>
        <p:txBody>
          <a:bodyPr/>
          <a:lstStyle/>
          <a:p>
            <a:r>
              <a:rPr lang="en-US" dirty="0">
                <a:solidFill>
                  <a:schemeClr val="tx1"/>
                </a:solidFill>
              </a:rPr>
              <a:t>Flowchart for FC Student Enrollment </a:t>
            </a:r>
            <a:endParaRPr lang="en-US" dirty="0"/>
          </a:p>
        </p:txBody>
      </p:sp>
      <p:pic>
        <p:nvPicPr>
          <p:cNvPr id="3" name="Picture 2">
            <a:extLst>
              <a:ext uri="{FF2B5EF4-FFF2-40B4-BE49-F238E27FC236}">
                <a16:creationId xmlns:a16="http://schemas.microsoft.com/office/drawing/2014/main" id="{B6971FD0-BD9A-C246-B48A-222362F1BCE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0800" y="1031550"/>
            <a:ext cx="5813323" cy="5461324"/>
          </a:xfrm>
          <a:prstGeom prst="rect">
            <a:avLst/>
          </a:prstGeom>
        </p:spPr>
      </p:pic>
    </p:spTree>
    <p:extLst>
      <p:ext uri="{BB962C8B-B14F-4D97-AF65-F5344CB8AC3E}">
        <p14:creationId xmlns:p14="http://schemas.microsoft.com/office/powerpoint/2010/main" val="413221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ESEA and Children in Foster</a:t>
            </a:r>
            <a:r>
              <a:rPr lang="en-US" baseline="0" dirty="0">
                <a:solidFill>
                  <a:schemeClr val="tx1"/>
                </a:solidFill>
              </a:rPr>
              <a:t> Care</a:t>
            </a:r>
            <a:endParaRPr lang="en-US" dirty="0">
              <a:solidFill>
                <a:schemeClr val="tx1"/>
              </a:solidFill>
            </a:endParaRPr>
          </a:p>
        </p:txBody>
      </p:sp>
      <p:sp>
        <p:nvSpPr>
          <p:cNvPr id="3" name="Content Placeholder 2"/>
          <p:cNvSpPr>
            <a:spLocks noGrp="1"/>
          </p:cNvSpPr>
          <p:nvPr>
            <p:ph sz="half" idx="1"/>
          </p:nvPr>
        </p:nvSpPr>
        <p:spPr>
          <a:xfrm>
            <a:off x="628649" y="1825625"/>
            <a:ext cx="7149537" cy="4351338"/>
          </a:xfrm>
        </p:spPr>
        <p:txBody>
          <a:bodyPr>
            <a:normAutofit fontScale="40000" lnSpcReduction="20000"/>
          </a:bodyPr>
          <a:lstStyle/>
          <a:p>
            <a:pPr marL="0" indent="0">
              <a:buNone/>
            </a:pPr>
            <a:endParaRPr lang="en-US" dirty="0"/>
          </a:p>
          <a:p>
            <a:pPr marL="0" indent="0">
              <a:buNone/>
            </a:pPr>
            <a:r>
              <a:rPr lang="en-US" sz="9600" dirty="0"/>
              <a:t>ESEA requires districts accepting ESEA funds to help ensure the educational stability of students in foster care</a:t>
            </a:r>
          </a:p>
          <a:p>
            <a:pPr marL="0" indent="0">
              <a:buNone/>
            </a:pPr>
            <a:endParaRPr lang="en-US" dirty="0"/>
          </a:p>
          <a:p>
            <a:pPr marL="0" indent="0">
              <a:buNone/>
            </a:pPr>
            <a:endParaRPr lang="en-US" dirty="0"/>
          </a:p>
          <a:p>
            <a:pPr marL="0" indent="0">
              <a:buNone/>
            </a:pPr>
            <a:endParaRPr lang="en-US" dirty="0"/>
          </a:p>
          <a:p>
            <a:pPr marL="0" indent="0">
              <a:buNone/>
            </a:pPr>
            <a:r>
              <a:rPr lang="en-US" sz="4800" dirty="0"/>
              <a:t>ESEA Sections:</a:t>
            </a:r>
          </a:p>
          <a:p>
            <a:pPr marL="0" indent="0">
              <a:buNone/>
            </a:pPr>
            <a:r>
              <a:rPr lang="en-US" sz="4800" dirty="0"/>
              <a:t>1111(g)(1)(E)</a:t>
            </a:r>
          </a:p>
          <a:p>
            <a:pPr marL="0" indent="0">
              <a:buNone/>
            </a:pPr>
            <a:r>
              <a:rPr lang="en-US" sz="4800" dirty="0"/>
              <a:t>1112(c)(5)</a:t>
            </a:r>
          </a:p>
          <a:p>
            <a:pPr marL="0" indent="0">
              <a:buNone/>
            </a:pPr>
            <a:r>
              <a:rPr lang="en-US" sz="4800" dirty="0"/>
              <a:t>1111(h)</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0624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Additional Rights of Students in Foster Care</a:t>
            </a:r>
          </a:p>
        </p:txBody>
      </p:sp>
      <p:sp>
        <p:nvSpPr>
          <p:cNvPr id="5" name="Content Placeholder 4"/>
          <p:cNvSpPr>
            <a:spLocks noGrp="1"/>
          </p:cNvSpPr>
          <p:nvPr>
            <p:ph idx="1"/>
          </p:nvPr>
        </p:nvSpPr>
        <p:spPr>
          <a:xfrm>
            <a:off x="628649" y="1825625"/>
            <a:ext cx="7490115" cy="4202642"/>
          </a:xfrm>
        </p:spPr>
        <p:txBody>
          <a:bodyPr>
            <a:normAutofit/>
          </a:bodyPr>
          <a:lstStyle/>
          <a:p>
            <a:pPr marL="0" indent="0">
              <a:buNone/>
            </a:pPr>
            <a:r>
              <a:rPr lang="en-US" dirty="0"/>
              <a:t>Students in foster care are considered “categorically eligible” for free meals under the programs of USDA during the time they are in foster care.</a:t>
            </a:r>
          </a:p>
          <a:p>
            <a:pPr marL="0" indent="0">
              <a:buNone/>
            </a:pPr>
            <a:endParaRPr lang="en-US" dirty="0"/>
          </a:p>
          <a:p>
            <a:pPr marL="0" indent="0">
              <a:buNone/>
            </a:pPr>
            <a:r>
              <a:rPr lang="en-US" dirty="0"/>
              <a:t>In addition to receiving free meals the schools serves, the student in foster care should be considered “economically disadvantaged” in district reporting, regardless of the economic status of the foster family.</a:t>
            </a:r>
          </a:p>
          <a:p>
            <a:pPr lvl="1"/>
            <a:endParaRPr lang="en-US" dirty="0"/>
          </a:p>
          <a:p>
            <a:endParaRPr lang="en-US" dirty="0"/>
          </a:p>
          <a:p>
            <a:pPr lvl="2"/>
            <a:endParaRPr lang="en-US" dirty="0"/>
          </a:p>
          <a:p>
            <a:pPr lvl="1"/>
            <a:endParaRPr lang="en-US" dirty="0"/>
          </a:p>
        </p:txBody>
      </p:sp>
    </p:spTree>
    <p:extLst>
      <p:ext uri="{BB962C8B-B14F-4D97-AF65-F5344CB8AC3E}">
        <p14:creationId xmlns:p14="http://schemas.microsoft.com/office/powerpoint/2010/main" val="52139835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1BAF-68F7-41EA-9C2F-3004D2839FA3}"/>
              </a:ext>
            </a:extLst>
          </p:cNvPr>
          <p:cNvSpPr>
            <a:spLocks noGrp="1"/>
          </p:cNvSpPr>
          <p:nvPr>
            <p:ph type="title"/>
          </p:nvPr>
        </p:nvSpPr>
        <p:spPr/>
        <p:txBody>
          <a:bodyPr/>
          <a:lstStyle/>
          <a:p>
            <a:r>
              <a:rPr lang="en-US" dirty="0">
                <a:solidFill>
                  <a:schemeClr val="tx1"/>
                </a:solidFill>
              </a:rPr>
              <a:t>Annual Foster Care Questions in GMS</a:t>
            </a:r>
          </a:p>
        </p:txBody>
      </p:sp>
      <p:sp>
        <p:nvSpPr>
          <p:cNvPr id="16" name="Content Placeholder 15"/>
          <p:cNvSpPr>
            <a:spLocks noGrp="1"/>
          </p:cNvSpPr>
          <p:nvPr>
            <p:ph idx="1"/>
          </p:nvPr>
        </p:nvSpPr>
        <p:spPr>
          <a:xfrm>
            <a:off x="628650" y="2167499"/>
            <a:ext cx="5915025" cy="3263504"/>
          </a:xfrm>
        </p:spPr>
        <p:txBody>
          <a:bodyPr>
            <a:normAutofit fontScale="70000" lnSpcReduction="20000"/>
          </a:bodyPr>
          <a:lstStyle/>
          <a:p>
            <a:pPr marL="0" indent="0">
              <a:buNone/>
            </a:pPr>
            <a:r>
              <a:rPr lang="en-US" b="1" dirty="0">
                <a:solidFill>
                  <a:srgbClr val="1774E6"/>
                </a:solidFill>
              </a:rPr>
              <a:t>D.8: MOU with OCS and other Title IV-E Agencies</a:t>
            </a:r>
          </a:p>
          <a:p>
            <a:pPr lvl="1"/>
            <a:r>
              <a:rPr lang="en-US" dirty="0"/>
              <a:t>Attach current, signed  MOU with OCS/Title IV-E  agencies that includes POC information and (if accepting Title I-A funds)  a transportation agreement</a:t>
            </a:r>
          </a:p>
          <a:p>
            <a:pPr lvl="1"/>
            <a:endParaRPr lang="en-US" dirty="0"/>
          </a:p>
          <a:p>
            <a:pPr marL="0" indent="0">
              <a:buNone/>
            </a:pPr>
            <a:r>
              <a:rPr lang="en-US" b="1" dirty="0">
                <a:solidFill>
                  <a:srgbClr val="1774E6"/>
                </a:solidFill>
              </a:rPr>
              <a:t>D.9: Tracking students in FC</a:t>
            </a:r>
          </a:p>
          <a:p>
            <a:pPr lvl="1"/>
            <a:r>
              <a:rPr lang="en-US" dirty="0"/>
              <a:t>Describe how district and school learn student FC status, where FC status is recorded</a:t>
            </a:r>
          </a:p>
          <a:p>
            <a:pPr lvl="1"/>
            <a:endParaRPr lang="en-US" dirty="0"/>
          </a:p>
          <a:p>
            <a:pPr marL="0" indent="0">
              <a:buNone/>
            </a:pPr>
            <a:r>
              <a:rPr lang="en-US" b="1" dirty="0">
                <a:solidFill>
                  <a:srgbClr val="1774E6"/>
                </a:solidFill>
              </a:rPr>
              <a:t>D.10: Transportation for students in FC</a:t>
            </a:r>
          </a:p>
          <a:p>
            <a:pPr lvl="1"/>
            <a:r>
              <a:rPr lang="en-US" dirty="0"/>
              <a:t>Describe district geography and transportation options</a:t>
            </a:r>
          </a:p>
          <a:p>
            <a:pPr lvl="1"/>
            <a:endParaRPr lang="en-US" dirty="0"/>
          </a:p>
          <a:p>
            <a:pPr marL="0" indent="0">
              <a:buNone/>
            </a:pPr>
            <a:r>
              <a:rPr lang="en-US" b="1" dirty="0">
                <a:solidFill>
                  <a:srgbClr val="1774E6"/>
                </a:solidFill>
              </a:rPr>
              <a:t>D.11: Expedited enrollment for students in FC</a:t>
            </a:r>
          </a:p>
          <a:p>
            <a:pPr lvl="1"/>
            <a:r>
              <a:rPr lang="en-US" dirty="0">
                <a:solidFill>
                  <a:schemeClr val="tx1"/>
                </a:solidFill>
              </a:rPr>
              <a:t>Describe district enrollment and records transfer processes</a:t>
            </a:r>
          </a:p>
          <a:p>
            <a:endParaRPr lang="en-US" dirty="0"/>
          </a:p>
          <a:p>
            <a:pPr marL="0" indent="0">
              <a:buNone/>
            </a:pPr>
            <a:endParaRPr lang="en-US" dirty="0"/>
          </a:p>
        </p:txBody>
      </p:sp>
    </p:spTree>
    <p:extLst>
      <p:ext uri="{BB962C8B-B14F-4D97-AF65-F5344CB8AC3E}">
        <p14:creationId xmlns:p14="http://schemas.microsoft.com/office/powerpoint/2010/main" val="30511325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1BAF-68F7-41EA-9C2F-3004D2839FA3}"/>
              </a:ext>
            </a:extLst>
          </p:cNvPr>
          <p:cNvSpPr>
            <a:spLocks noGrp="1"/>
          </p:cNvSpPr>
          <p:nvPr>
            <p:ph type="title"/>
          </p:nvPr>
        </p:nvSpPr>
        <p:spPr/>
        <p:txBody>
          <a:bodyPr/>
          <a:lstStyle/>
          <a:p>
            <a:r>
              <a:rPr lang="en-US" dirty="0">
                <a:solidFill>
                  <a:schemeClr val="tx1"/>
                </a:solidFill>
              </a:rPr>
              <a:t>Compliance Monitoring</a:t>
            </a:r>
          </a:p>
        </p:txBody>
      </p:sp>
      <p:sp>
        <p:nvSpPr>
          <p:cNvPr id="16" name="Content Placeholder 15"/>
          <p:cNvSpPr>
            <a:spLocks noGrp="1"/>
          </p:cNvSpPr>
          <p:nvPr>
            <p:ph idx="1"/>
          </p:nvPr>
        </p:nvSpPr>
        <p:spPr>
          <a:xfrm>
            <a:off x="628651" y="1690689"/>
            <a:ext cx="6272444" cy="4264062"/>
          </a:xfrm>
        </p:spPr>
        <p:txBody>
          <a:bodyPr>
            <a:normAutofit fontScale="62500" lnSpcReduction="20000"/>
          </a:bodyPr>
          <a:lstStyle/>
          <a:p>
            <a:pPr marL="0" indent="0">
              <a:buNone/>
            </a:pPr>
            <a:r>
              <a:rPr lang="en-US" sz="3200" dirty="0">
                <a:solidFill>
                  <a:srgbClr val="1774E6"/>
                </a:solidFill>
              </a:rPr>
              <a:t>Evidence/Documentation of Implementation:</a:t>
            </a:r>
          </a:p>
          <a:p>
            <a:pPr marL="0" indent="0">
              <a:buNone/>
            </a:pPr>
            <a:endParaRPr lang="en-US" dirty="0"/>
          </a:p>
          <a:p>
            <a:pPr lvl="1"/>
            <a:r>
              <a:rPr lang="en-US" sz="2600" i="1" dirty="0"/>
              <a:t>(Current MOU and Transportation Agreement)</a:t>
            </a:r>
          </a:p>
          <a:p>
            <a:pPr marL="342892" lvl="1" indent="0">
              <a:buNone/>
            </a:pPr>
            <a:endParaRPr lang="en-US" sz="2600" i="1" dirty="0"/>
          </a:p>
          <a:p>
            <a:pPr lvl="1"/>
            <a:r>
              <a:rPr lang="en-US" sz="2600" dirty="0"/>
              <a:t>Notification from OCS of individual FC student status, such as formal letters and weekly OOH Report</a:t>
            </a:r>
          </a:p>
          <a:p>
            <a:pPr lvl="1"/>
            <a:endParaRPr lang="en-US" sz="2600" dirty="0"/>
          </a:p>
          <a:p>
            <a:pPr lvl="1"/>
            <a:r>
              <a:rPr lang="en-US" sz="2600" dirty="0"/>
              <a:t>School database of students in Foster Care</a:t>
            </a:r>
          </a:p>
          <a:p>
            <a:pPr lvl="1"/>
            <a:endParaRPr lang="en-US" sz="2600" dirty="0"/>
          </a:p>
          <a:p>
            <a:pPr lvl="1"/>
            <a:r>
              <a:rPr lang="en-US" sz="2600" dirty="0"/>
              <a:t>Transportation request, receipt, bus route map</a:t>
            </a:r>
          </a:p>
          <a:p>
            <a:pPr lvl="1"/>
            <a:endParaRPr lang="en-US" sz="2600" dirty="0"/>
          </a:p>
          <a:p>
            <a:pPr lvl="1"/>
            <a:r>
              <a:rPr lang="en-US" sz="2600" dirty="0"/>
              <a:t>Best interest determination meeting/decision notes, invites, emails</a:t>
            </a:r>
          </a:p>
          <a:p>
            <a:pPr lvl="1"/>
            <a:endParaRPr lang="en-US" sz="2600" dirty="0"/>
          </a:p>
          <a:p>
            <a:pPr lvl="1"/>
            <a:r>
              <a:rPr lang="en-US" sz="2600" dirty="0"/>
              <a:t>Email from registrar showing expedited records request; email tracking down immunization records instead of barring entry; </a:t>
            </a:r>
          </a:p>
          <a:p>
            <a:pPr lvl="1"/>
            <a:endParaRPr lang="en-US" sz="2600" dirty="0"/>
          </a:p>
          <a:p>
            <a:pPr lvl="1"/>
            <a:r>
              <a:rPr lang="en-US" sz="2600" dirty="0"/>
              <a:t>Written district protocols and training for staff regarding FC data, maintenance of School of Origin, transportation, and enrollment for FC students.</a:t>
            </a:r>
          </a:p>
          <a:p>
            <a:pPr lvl="1"/>
            <a:endParaRPr lang="en-US" dirty="0"/>
          </a:p>
          <a:p>
            <a:pPr lvl="1"/>
            <a:endParaRPr lang="en-US" dirty="0"/>
          </a:p>
          <a:p>
            <a:pPr marL="0" indent="0">
              <a:buNone/>
            </a:pPr>
            <a:endParaRPr lang="en-US" dirty="0">
              <a:solidFill>
                <a:schemeClr val="accent1">
                  <a:lumMod val="75000"/>
                </a:schemeClr>
              </a:solidFill>
            </a:endParaRPr>
          </a:p>
          <a:p>
            <a:pPr marL="0" indent="0">
              <a:buNone/>
            </a:pPr>
            <a:endParaRPr lang="en-US" dirty="0">
              <a:solidFill>
                <a:schemeClr val="tx1"/>
              </a:solidFill>
            </a:endParaRPr>
          </a:p>
          <a:p>
            <a:endParaRPr lang="en-US" dirty="0"/>
          </a:p>
          <a:p>
            <a:pPr marL="0" indent="0">
              <a:buNone/>
            </a:pPr>
            <a:endParaRPr lang="en-US" dirty="0"/>
          </a:p>
        </p:txBody>
      </p:sp>
      <p:pic>
        <p:nvPicPr>
          <p:cNvPr id="8" name="Picture 7" descr="illegible screenshot of Custody Letter from OCS">
            <a:extLst>
              <a:ext uri="{FF2B5EF4-FFF2-40B4-BE49-F238E27FC236}">
                <a16:creationId xmlns:a16="http://schemas.microsoft.com/office/drawing/2014/main" id="{BA2C3F13-8CB7-4889-A10C-3FE6DF0E8F73}"/>
              </a:ext>
            </a:extLst>
          </p:cNvPr>
          <p:cNvPicPr>
            <a:picLocks noChangeAspect="1"/>
          </p:cNvPicPr>
          <p:nvPr/>
        </p:nvPicPr>
        <p:blipFill>
          <a:blip r:embed="rId4"/>
          <a:stretch>
            <a:fillRect/>
          </a:stretch>
        </p:blipFill>
        <p:spPr>
          <a:xfrm>
            <a:off x="6901094" y="802421"/>
            <a:ext cx="1711963" cy="1406086"/>
          </a:xfrm>
          <a:prstGeom prst="rect">
            <a:avLst/>
          </a:prstGeom>
          <a:ln w="15875">
            <a:solidFill>
              <a:schemeClr val="accent1"/>
            </a:solidFill>
          </a:ln>
        </p:spPr>
      </p:pic>
      <p:pic>
        <p:nvPicPr>
          <p:cNvPr id="5" name="Picture 4" descr="Logo for an SIM">
            <a:extLst>
              <a:ext uri="{FF2B5EF4-FFF2-40B4-BE49-F238E27FC236}">
                <a16:creationId xmlns:a16="http://schemas.microsoft.com/office/drawing/2014/main" id="{9DB3BDB3-4E1A-4ABE-B458-A06BA6626420}"/>
              </a:ext>
            </a:extLst>
          </p:cNvPr>
          <p:cNvPicPr>
            <a:picLocks noChangeAspect="1"/>
          </p:cNvPicPr>
          <p:nvPr/>
        </p:nvPicPr>
        <p:blipFill>
          <a:blip r:embed="rId5"/>
          <a:stretch>
            <a:fillRect/>
          </a:stretch>
        </p:blipFill>
        <p:spPr>
          <a:xfrm>
            <a:off x="6193960" y="2253553"/>
            <a:ext cx="1337910" cy="406248"/>
          </a:xfrm>
          <a:prstGeom prst="rect">
            <a:avLst/>
          </a:prstGeom>
        </p:spPr>
      </p:pic>
      <p:pic>
        <p:nvPicPr>
          <p:cNvPr id="4" name="Picture 3" descr="illegible screenshot of MOU">
            <a:extLst>
              <a:ext uri="{FF2B5EF4-FFF2-40B4-BE49-F238E27FC236}">
                <a16:creationId xmlns:a16="http://schemas.microsoft.com/office/drawing/2014/main" id="{34E28E25-EAD3-46C4-A268-96FA50749821}"/>
              </a:ext>
            </a:extLst>
          </p:cNvPr>
          <p:cNvPicPr>
            <a:picLocks noChangeAspect="1"/>
          </p:cNvPicPr>
          <p:nvPr/>
        </p:nvPicPr>
        <p:blipFill rotWithShape="1">
          <a:blip r:embed="rId6"/>
          <a:srcRect l="1559" t="2007" r="1336" b="2264"/>
          <a:stretch/>
        </p:blipFill>
        <p:spPr>
          <a:xfrm>
            <a:off x="7829749" y="2563483"/>
            <a:ext cx="741399" cy="956149"/>
          </a:xfrm>
          <a:prstGeom prst="rect">
            <a:avLst/>
          </a:prstGeom>
          <a:ln w="19050">
            <a:solidFill>
              <a:schemeClr val="accent1"/>
            </a:solidFill>
          </a:ln>
        </p:spPr>
      </p:pic>
      <p:pic>
        <p:nvPicPr>
          <p:cNvPr id="7" name="Picture 6" descr="illegible screenshot of email exchange ">
            <a:extLst>
              <a:ext uri="{FF2B5EF4-FFF2-40B4-BE49-F238E27FC236}">
                <a16:creationId xmlns:a16="http://schemas.microsoft.com/office/drawing/2014/main" id="{3D28732E-289E-4CC1-871E-FF2043889494}"/>
              </a:ext>
            </a:extLst>
          </p:cNvPr>
          <p:cNvPicPr>
            <a:picLocks noChangeAspect="1"/>
          </p:cNvPicPr>
          <p:nvPr/>
        </p:nvPicPr>
        <p:blipFill>
          <a:blip r:embed="rId7"/>
          <a:stretch>
            <a:fillRect/>
          </a:stretch>
        </p:blipFill>
        <p:spPr>
          <a:xfrm>
            <a:off x="5834856" y="2946706"/>
            <a:ext cx="1697014" cy="956149"/>
          </a:xfrm>
          <a:prstGeom prst="rect">
            <a:avLst/>
          </a:prstGeom>
          <a:noFill/>
          <a:ln w="15875">
            <a:solidFill>
              <a:schemeClr val="accent1"/>
            </a:solidFill>
          </a:ln>
        </p:spPr>
      </p:pic>
      <p:pic>
        <p:nvPicPr>
          <p:cNvPr id="9" name="Picture 8" descr="illegible screenshot of records request">
            <a:extLst>
              <a:ext uri="{FF2B5EF4-FFF2-40B4-BE49-F238E27FC236}">
                <a16:creationId xmlns:a16="http://schemas.microsoft.com/office/drawing/2014/main" id="{CC7504FC-FA84-4CE1-9B95-24DC0F667AF8}"/>
              </a:ext>
            </a:extLst>
          </p:cNvPr>
          <p:cNvPicPr>
            <a:picLocks noChangeAspect="1"/>
          </p:cNvPicPr>
          <p:nvPr/>
        </p:nvPicPr>
        <p:blipFill>
          <a:blip r:embed="rId8"/>
          <a:stretch>
            <a:fillRect/>
          </a:stretch>
        </p:blipFill>
        <p:spPr>
          <a:xfrm>
            <a:off x="6834218" y="3970926"/>
            <a:ext cx="1711963" cy="1427725"/>
          </a:xfrm>
          <a:prstGeom prst="rect">
            <a:avLst/>
          </a:prstGeom>
        </p:spPr>
      </p:pic>
      <p:pic>
        <p:nvPicPr>
          <p:cNvPr id="3" name="Picture 2" descr="illegible screenshot of Powerschool">
            <a:extLst>
              <a:ext uri="{FF2B5EF4-FFF2-40B4-BE49-F238E27FC236}">
                <a16:creationId xmlns:a16="http://schemas.microsoft.com/office/drawing/2014/main" id="{3CF49360-3C03-4ED5-B3A7-FD1F3D67BD36}"/>
              </a:ext>
            </a:extLst>
          </p:cNvPr>
          <p:cNvPicPr>
            <a:picLocks noChangeAspect="1"/>
          </p:cNvPicPr>
          <p:nvPr/>
        </p:nvPicPr>
        <p:blipFill>
          <a:blip r:embed="rId9"/>
          <a:stretch>
            <a:fillRect/>
          </a:stretch>
        </p:blipFill>
        <p:spPr>
          <a:xfrm>
            <a:off x="7343093" y="5398651"/>
            <a:ext cx="973312" cy="1113490"/>
          </a:xfrm>
          <a:prstGeom prst="rect">
            <a:avLst/>
          </a:prstGeom>
        </p:spPr>
      </p:pic>
      <p:pic>
        <p:nvPicPr>
          <p:cNvPr id="6" name="Picture 5" descr="illegible screenshot of OOH Report">
            <a:extLst>
              <a:ext uri="{FF2B5EF4-FFF2-40B4-BE49-F238E27FC236}">
                <a16:creationId xmlns:a16="http://schemas.microsoft.com/office/drawing/2014/main" id="{D84A7F93-9BA7-CEBF-A619-7DA4E5870DA5}"/>
              </a:ext>
            </a:extLst>
          </p:cNvPr>
          <p:cNvPicPr>
            <a:picLocks noChangeAspect="1"/>
          </p:cNvPicPr>
          <p:nvPr/>
        </p:nvPicPr>
        <p:blipFill rotWithShape="1">
          <a:blip r:embed="rId10"/>
          <a:srcRect r="241" b="26085"/>
          <a:stretch/>
        </p:blipFill>
        <p:spPr>
          <a:xfrm>
            <a:off x="3906982" y="5938280"/>
            <a:ext cx="3139064" cy="686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27078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Resources: DEED Foster Care</a:t>
            </a:r>
            <a:r>
              <a:rPr lang="en-US" dirty="0">
                <a:solidFill>
                  <a:schemeClr val="accent1"/>
                </a:solidFill>
              </a:rPr>
              <a:t> </a:t>
            </a:r>
            <a:r>
              <a:rPr lang="en-US" dirty="0">
                <a:solidFill>
                  <a:schemeClr val="accent1"/>
                </a:solidFill>
                <a:hlinkClick r:id="rId4"/>
              </a:rPr>
              <a:t>Webpage</a:t>
            </a:r>
            <a:endParaRPr lang="en-US" dirty="0">
              <a:solidFill>
                <a:schemeClr val="accent1"/>
              </a:solidFill>
            </a:endParaRPr>
          </a:p>
        </p:txBody>
      </p:sp>
      <p:sp>
        <p:nvSpPr>
          <p:cNvPr id="5" name="Content Placeholder 4"/>
          <p:cNvSpPr>
            <a:spLocks noGrp="1"/>
          </p:cNvSpPr>
          <p:nvPr>
            <p:ph idx="1"/>
          </p:nvPr>
        </p:nvSpPr>
        <p:spPr/>
        <p:txBody>
          <a:bodyPr>
            <a:normAutofit fontScale="70000" lnSpcReduction="20000"/>
          </a:bodyPr>
          <a:lstStyle/>
          <a:p>
            <a:r>
              <a:rPr lang="en-US" dirty="0">
                <a:solidFill>
                  <a:srgbClr val="1774E6"/>
                </a:solidFill>
              </a:rPr>
              <a:t>Guidance and Templates and Training Documents</a:t>
            </a:r>
          </a:p>
          <a:p>
            <a:pPr lvl="1"/>
            <a:r>
              <a:rPr lang="en-US" dirty="0"/>
              <a:t>Joint Guidance clarifying definitions, expectations, some protocols</a:t>
            </a:r>
          </a:p>
          <a:p>
            <a:pPr lvl="1"/>
            <a:r>
              <a:rPr lang="en-US" dirty="0"/>
              <a:t>MOU template</a:t>
            </a:r>
          </a:p>
          <a:p>
            <a:pPr lvl="1"/>
            <a:r>
              <a:rPr lang="en-US" dirty="0"/>
              <a:t>Transportation Agreement template</a:t>
            </a:r>
          </a:p>
          <a:p>
            <a:pPr lvl="1"/>
            <a:r>
              <a:rPr lang="en-US" dirty="0"/>
              <a:t>BID Form and Tracking Sheet</a:t>
            </a:r>
          </a:p>
          <a:p>
            <a:pPr lvl="1"/>
            <a:r>
              <a:rPr lang="en-US" dirty="0"/>
              <a:t>Flowchart for Foster Care Enrollment</a:t>
            </a:r>
          </a:p>
          <a:p>
            <a:pPr lvl="1"/>
            <a:r>
              <a:rPr lang="en-US" dirty="0"/>
              <a:t>Training slides</a:t>
            </a:r>
          </a:p>
          <a:p>
            <a:pPr lvl="1"/>
            <a:endParaRPr lang="en-US" dirty="0"/>
          </a:p>
          <a:p>
            <a:r>
              <a:rPr lang="en-US" dirty="0">
                <a:solidFill>
                  <a:srgbClr val="1774E6"/>
                </a:solidFill>
              </a:rPr>
              <a:t>Connecting with OCS</a:t>
            </a:r>
          </a:p>
          <a:p>
            <a:pPr lvl="1"/>
            <a:r>
              <a:rPr lang="en-US" dirty="0"/>
              <a:t>Map and list of OCS regions and offices</a:t>
            </a:r>
          </a:p>
          <a:p>
            <a:pPr lvl="1"/>
            <a:r>
              <a:rPr lang="en-US" dirty="0"/>
              <a:t>Email addresses for OCS regional PSMs</a:t>
            </a:r>
          </a:p>
          <a:p>
            <a:pPr lvl="1"/>
            <a:endParaRPr lang="en-US" dirty="0"/>
          </a:p>
          <a:p>
            <a:r>
              <a:rPr lang="en-US" dirty="0">
                <a:solidFill>
                  <a:srgbClr val="1774E6"/>
                </a:solidFill>
              </a:rPr>
              <a:t>Receiving Student FC Status from OCS</a:t>
            </a:r>
          </a:p>
          <a:p>
            <a:pPr lvl="1"/>
            <a:r>
              <a:rPr lang="en-US" dirty="0"/>
              <a:t>Weekly OOH Report Sign Up instructions</a:t>
            </a:r>
          </a:p>
          <a:p>
            <a:pPr lvl="1"/>
            <a:endParaRPr lang="en-US" dirty="0"/>
          </a:p>
          <a:p>
            <a:r>
              <a:rPr lang="en-US" dirty="0">
                <a:solidFill>
                  <a:srgbClr val="1774E6"/>
                </a:solidFill>
              </a:rPr>
              <a:t>Federal Statutes and Guidance</a:t>
            </a:r>
          </a:p>
          <a:p>
            <a:pPr marL="0" indent="0">
              <a:buNone/>
            </a:pPr>
            <a:endParaRPr lang="en-US" dirty="0"/>
          </a:p>
          <a:p>
            <a:r>
              <a:rPr lang="en-US" dirty="0">
                <a:solidFill>
                  <a:srgbClr val="1774E6"/>
                </a:solidFill>
              </a:rPr>
              <a:t>National Resources</a:t>
            </a:r>
          </a:p>
          <a:p>
            <a:pPr marL="0" indent="0">
              <a:buNone/>
            </a:pPr>
            <a:endParaRPr lang="en-US" dirty="0"/>
          </a:p>
        </p:txBody>
      </p:sp>
      <p:pic>
        <p:nvPicPr>
          <p:cNvPr id="7" name="Picture 6" descr="Logo of US ED"/>
          <p:cNvPicPr>
            <a:picLocks noChangeAspect="1"/>
          </p:cNvPicPr>
          <p:nvPr/>
        </p:nvPicPr>
        <p:blipFill rotWithShape="1">
          <a:blip r:embed="rId5"/>
          <a:srcRect l="19616" t="2202" r="-1700" b="8140"/>
          <a:stretch/>
        </p:blipFill>
        <p:spPr>
          <a:xfrm>
            <a:off x="7392142" y="2081136"/>
            <a:ext cx="814460" cy="715020"/>
          </a:xfrm>
          <a:prstGeom prst="rect">
            <a:avLst/>
          </a:prstGeom>
        </p:spPr>
      </p:pic>
      <p:pic>
        <p:nvPicPr>
          <p:cNvPr id="9" name="Picture 8" descr="illegible screenshot of MOU"/>
          <p:cNvPicPr>
            <a:picLocks noChangeAspect="1"/>
          </p:cNvPicPr>
          <p:nvPr/>
        </p:nvPicPr>
        <p:blipFill rotWithShape="1">
          <a:blip r:embed="rId6"/>
          <a:srcRect l="1559" t="2007" r="1336" b="2264"/>
          <a:stretch/>
        </p:blipFill>
        <p:spPr>
          <a:xfrm>
            <a:off x="5806204" y="2544891"/>
            <a:ext cx="1174869" cy="1515176"/>
          </a:xfrm>
          <a:prstGeom prst="rect">
            <a:avLst/>
          </a:prstGeom>
          <a:ln w="19050">
            <a:solidFill>
              <a:schemeClr val="accent1"/>
            </a:solidFill>
          </a:ln>
        </p:spPr>
      </p:pic>
      <p:pic>
        <p:nvPicPr>
          <p:cNvPr id="11" name="Picture 10" descr="Logo of Alaska Department of Family and Community Services.">
            <a:extLst>
              <a:ext uri="{FF2B5EF4-FFF2-40B4-BE49-F238E27FC236}">
                <a16:creationId xmlns:a16="http://schemas.microsoft.com/office/drawing/2014/main" id="{37EB92A1-010F-4B70-277A-EDC34A4747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4741" b="-2785"/>
          <a:stretch/>
        </p:blipFill>
        <p:spPr>
          <a:xfrm>
            <a:off x="7392142" y="3499710"/>
            <a:ext cx="1343603" cy="1370221"/>
          </a:xfrm>
          <a:prstGeom prst="rect">
            <a:avLst/>
          </a:prstGeom>
        </p:spPr>
      </p:pic>
      <p:pic>
        <p:nvPicPr>
          <p:cNvPr id="3" name="Picture 2" descr="Logo of Legal Center for Foster Care &amp; Educati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1752" y="4680173"/>
            <a:ext cx="1483772" cy="294980"/>
          </a:xfrm>
          <a:prstGeom prst="rect">
            <a:avLst/>
          </a:prstGeom>
        </p:spPr>
      </p:pic>
      <p:pic>
        <p:nvPicPr>
          <p:cNvPr id="2" name="Picture 1" descr="Logo of NAEHCY"/>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1073" y="5172239"/>
            <a:ext cx="1064419" cy="342900"/>
          </a:xfrm>
          <a:prstGeom prst="rect">
            <a:avLst/>
          </a:prstGeom>
        </p:spPr>
      </p:pic>
      <p:pic>
        <p:nvPicPr>
          <p:cNvPr id="6" name="Picture 5" descr="Logo of DHHS"/>
          <p:cNvPicPr>
            <a:picLocks noChangeAspect="1"/>
          </p:cNvPicPr>
          <p:nvPr/>
        </p:nvPicPr>
        <p:blipFill>
          <a:blip r:embed="rId10"/>
          <a:stretch>
            <a:fillRect/>
          </a:stretch>
        </p:blipFill>
        <p:spPr>
          <a:xfrm>
            <a:off x="5612275" y="5325264"/>
            <a:ext cx="781363" cy="759897"/>
          </a:xfrm>
          <a:prstGeom prst="rect">
            <a:avLst/>
          </a:prstGeom>
        </p:spPr>
      </p:pic>
    </p:spTree>
    <p:extLst>
      <p:ext uri="{BB962C8B-B14F-4D97-AF65-F5344CB8AC3E}">
        <p14:creationId xmlns:p14="http://schemas.microsoft.com/office/powerpoint/2010/main" val="281390430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0D1E-6603-8CDB-B123-126949E805AB}"/>
              </a:ext>
            </a:extLst>
          </p:cNvPr>
          <p:cNvSpPr>
            <a:spLocks noGrp="1"/>
          </p:cNvSpPr>
          <p:nvPr>
            <p:ph type="title"/>
          </p:nvPr>
        </p:nvSpPr>
        <p:spPr/>
        <p:txBody>
          <a:bodyPr/>
          <a:lstStyle/>
          <a:p>
            <a:r>
              <a:rPr lang="en-US" dirty="0">
                <a:solidFill>
                  <a:schemeClr val="tx1"/>
                </a:solidFill>
              </a:rPr>
              <a:t>Contact Information </a:t>
            </a:r>
          </a:p>
        </p:txBody>
      </p:sp>
      <p:sp>
        <p:nvSpPr>
          <p:cNvPr id="37" name="Content Placeholder 36">
            <a:extLst>
              <a:ext uri="{FF2B5EF4-FFF2-40B4-BE49-F238E27FC236}">
                <a16:creationId xmlns:a16="http://schemas.microsoft.com/office/drawing/2014/main" id="{0082B00F-9E3B-B1DB-8EF4-7CD9079CE962}"/>
              </a:ext>
            </a:extLst>
          </p:cNvPr>
          <p:cNvSpPr>
            <a:spLocks noGrp="1"/>
          </p:cNvSpPr>
          <p:nvPr>
            <p:ph idx="1"/>
          </p:nvPr>
        </p:nvSpPr>
        <p:spPr/>
        <p:txBody>
          <a:bodyPr>
            <a:normAutofit/>
          </a:bodyPr>
          <a:lstStyle/>
          <a:p>
            <a:pPr marL="0" indent="0">
              <a:buNone/>
            </a:pPr>
            <a:r>
              <a:rPr lang="en-US" b="1" dirty="0"/>
              <a:t>Jessica Paris, Program Manager</a:t>
            </a:r>
          </a:p>
          <a:p>
            <a:pPr marL="0" indent="0">
              <a:buNone/>
            </a:pPr>
            <a:r>
              <a:rPr lang="en-US" dirty="0"/>
              <a:t>Foster Care Liaison for DEED</a:t>
            </a:r>
          </a:p>
          <a:p>
            <a:pPr marL="0" indent="0">
              <a:buNone/>
            </a:pPr>
            <a:r>
              <a:rPr lang="en-US" dirty="0"/>
              <a:t>Jessica.paris@alaska.gov</a:t>
            </a:r>
          </a:p>
          <a:p>
            <a:pPr marL="0" indent="0">
              <a:buNone/>
            </a:pPr>
            <a:r>
              <a:rPr lang="en-US" dirty="0"/>
              <a:t>(907) 465-8716</a:t>
            </a:r>
          </a:p>
          <a:p>
            <a:pPr marL="0" indent="0">
              <a:buNone/>
            </a:pPr>
            <a:endParaRPr lang="en-US" dirty="0"/>
          </a:p>
          <a:p>
            <a:pPr marL="0" indent="0">
              <a:buNone/>
            </a:pPr>
            <a:endParaRPr lang="en-US" dirty="0"/>
          </a:p>
        </p:txBody>
      </p:sp>
      <p:pic>
        <p:nvPicPr>
          <p:cNvPr id="3" name="Content Placeholder 14" descr="A picture of Jessica Paris, DEED Program Manager standing outside on a cold day in beautiful Juneau &#10;">
            <a:extLst>
              <a:ext uri="{FF2B5EF4-FFF2-40B4-BE49-F238E27FC236}">
                <a16:creationId xmlns:a16="http://schemas.microsoft.com/office/drawing/2014/main" id="{278E23FD-DFF7-A373-26CF-9F341F1C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039" y="2226470"/>
            <a:ext cx="1495506" cy="1991207"/>
          </a:xfrm>
          <a:prstGeom prst="rect">
            <a:avLst/>
          </a:prstGeom>
        </p:spPr>
      </p:pic>
    </p:spTree>
    <p:extLst>
      <p:ext uri="{BB962C8B-B14F-4D97-AF65-F5344CB8AC3E}">
        <p14:creationId xmlns:p14="http://schemas.microsoft.com/office/powerpoint/2010/main" val="129841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a:solidFill>
                  <a:schemeClr val="tx1"/>
                </a:solidFill>
              </a:rPr>
              <a:t>Main Goal of Title I-A Foster Care Requirements</a:t>
            </a:r>
            <a:endParaRPr lang="en-US" b="1" dirty="0">
              <a:solidFill>
                <a:schemeClr val="tx1"/>
              </a:solidFill>
            </a:endParaRPr>
          </a:p>
        </p:txBody>
      </p:sp>
      <p:sp>
        <p:nvSpPr>
          <p:cNvPr id="3" name="Content Placeholder 2"/>
          <p:cNvSpPr>
            <a:spLocks noGrp="1"/>
          </p:cNvSpPr>
          <p:nvPr>
            <p:ph sz="half" idx="1"/>
          </p:nvPr>
        </p:nvSpPr>
        <p:spPr>
          <a:xfrm>
            <a:off x="628650" y="1965435"/>
            <a:ext cx="7821062" cy="3625738"/>
          </a:xfrm>
        </p:spPr>
        <p:txBody>
          <a:bodyPr>
            <a:normAutofit/>
          </a:bodyPr>
          <a:lstStyle/>
          <a:p>
            <a:pPr marL="0" indent="0">
              <a:buNone/>
            </a:pPr>
            <a:r>
              <a:rPr lang="en-US" sz="2400" dirty="0">
                <a:solidFill>
                  <a:srgbClr val="1774E6"/>
                </a:solidFill>
              </a:rPr>
              <a:t>Keep students taken into foster </a:t>
            </a:r>
            <a:r>
              <a:rPr lang="en-US" dirty="0">
                <a:solidFill>
                  <a:srgbClr val="1774E6"/>
                </a:solidFill>
              </a:rPr>
              <a:t>c</a:t>
            </a:r>
            <a:r>
              <a:rPr lang="en-US" sz="2400" dirty="0">
                <a:solidFill>
                  <a:srgbClr val="1774E6"/>
                </a:solidFill>
              </a:rPr>
              <a:t>are </a:t>
            </a:r>
            <a:r>
              <a:rPr lang="en-US" sz="2400" b="1" dirty="0">
                <a:solidFill>
                  <a:srgbClr val="1774E6"/>
                </a:solidFill>
              </a:rPr>
              <a:t>in the same school</a:t>
            </a:r>
            <a:r>
              <a:rPr lang="en-US" sz="2400" dirty="0">
                <a:solidFill>
                  <a:srgbClr val="1774E6"/>
                </a:solidFill>
              </a:rPr>
              <a:t> they were previously attending, regardless of changes in foster care placement.</a:t>
            </a:r>
          </a:p>
          <a:p>
            <a:pPr marL="342892" lvl="1" indent="0">
              <a:buNone/>
            </a:pPr>
            <a:endParaRPr lang="en-US" sz="2700" dirty="0"/>
          </a:p>
          <a:p>
            <a:pPr marL="0" indent="0">
              <a:buNone/>
            </a:pPr>
            <a:endParaRPr lang="en-US" dirty="0"/>
          </a:p>
          <a:p>
            <a:pPr marL="0" indent="0">
              <a:buNone/>
            </a:pPr>
            <a:endParaRPr lang="en-US" dirty="0"/>
          </a:p>
        </p:txBody>
      </p:sp>
      <p:pic>
        <p:nvPicPr>
          <p:cNvPr id="4" name="Picture 3" descr="1st grader standing near Harborview school building on first day of school ">
            <a:extLst>
              <a:ext uri="{FF2B5EF4-FFF2-40B4-BE49-F238E27FC236}">
                <a16:creationId xmlns:a16="http://schemas.microsoft.com/office/drawing/2014/main" id="{A11539B9-61B6-49E8-A4A2-A9332B756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55" y="3508813"/>
            <a:ext cx="1559162" cy="2078882"/>
          </a:xfrm>
          <a:prstGeom prst="rect">
            <a:avLst/>
          </a:prstGeom>
        </p:spPr>
      </p:pic>
      <p:pic>
        <p:nvPicPr>
          <p:cNvPr id="5" name="Picture 4" descr="2nd grader standing near  Harborview school building on first day of school ">
            <a:extLst>
              <a:ext uri="{FF2B5EF4-FFF2-40B4-BE49-F238E27FC236}">
                <a16:creationId xmlns:a16="http://schemas.microsoft.com/office/drawing/2014/main" id="{2E4885C3-ADF0-4A0D-AD1E-8266F8B9D7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82" y="3491956"/>
            <a:ext cx="1571804" cy="2095739"/>
          </a:xfrm>
          <a:prstGeom prst="rect">
            <a:avLst/>
          </a:prstGeom>
        </p:spPr>
      </p:pic>
      <p:pic>
        <p:nvPicPr>
          <p:cNvPr id="6" name="Picture 5" descr="3rd grader standing near Harborview  school building on first day of school ">
            <a:extLst>
              <a:ext uri="{FF2B5EF4-FFF2-40B4-BE49-F238E27FC236}">
                <a16:creationId xmlns:a16="http://schemas.microsoft.com/office/drawing/2014/main" id="{3B7BDA5C-D800-428F-901E-548AEA34FC79}"/>
              </a:ext>
            </a:extLst>
          </p:cNvPr>
          <p:cNvPicPr>
            <a:picLocks noChangeAspect="1"/>
          </p:cNvPicPr>
          <p:nvPr/>
        </p:nvPicPr>
        <p:blipFill>
          <a:blip r:embed="rId5"/>
          <a:stretch>
            <a:fillRect/>
          </a:stretch>
        </p:blipFill>
        <p:spPr>
          <a:xfrm>
            <a:off x="4574170" y="3506880"/>
            <a:ext cx="1723175" cy="2080815"/>
          </a:xfrm>
          <a:prstGeom prst="rect">
            <a:avLst/>
          </a:prstGeom>
        </p:spPr>
      </p:pic>
      <p:pic>
        <p:nvPicPr>
          <p:cNvPr id="7" name="Picture 6" descr="4th grader standing near  Harborview school building on first day of school ">
            <a:extLst>
              <a:ext uri="{FF2B5EF4-FFF2-40B4-BE49-F238E27FC236}">
                <a16:creationId xmlns:a16="http://schemas.microsoft.com/office/drawing/2014/main" id="{19F1F91A-13B0-4892-88FF-D8A8AAAC3AF3}"/>
              </a:ext>
            </a:extLst>
          </p:cNvPr>
          <p:cNvPicPr>
            <a:picLocks noChangeAspect="1"/>
          </p:cNvPicPr>
          <p:nvPr/>
        </p:nvPicPr>
        <p:blipFill>
          <a:blip r:embed="rId6"/>
          <a:stretch>
            <a:fillRect/>
          </a:stretch>
        </p:blipFill>
        <p:spPr>
          <a:xfrm>
            <a:off x="6594529" y="3510366"/>
            <a:ext cx="1557998" cy="2077329"/>
          </a:xfrm>
          <a:prstGeom prst="rect">
            <a:avLst/>
          </a:prstGeom>
        </p:spPr>
      </p:pic>
    </p:spTree>
    <p:extLst>
      <p:ext uri="{BB962C8B-B14F-4D97-AF65-F5344CB8AC3E}">
        <p14:creationId xmlns:p14="http://schemas.microsoft.com/office/powerpoint/2010/main" val="72384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baseline="0" dirty="0">
                <a:solidFill>
                  <a:schemeClr val="tx1"/>
                </a:solidFill>
              </a:rPr>
              <a:t>Definition of Foster</a:t>
            </a:r>
            <a:r>
              <a:rPr lang="en-US" dirty="0">
                <a:solidFill>
                  <a:schemeClr val="tx1"/>
                </a:solidFill>
              </a:rPr>
              <a:t> Care </a:t>
            </a:r>
            <a:r>
              <a:rPr lang="en-US" b="1" dirty="0">
                <a:solidFill>
                  <a:schemeClr val="tx1"/>
                </a:solidFill>
              </a:rPr>
              <a:t>Used by ESEA</a:t>
            </a:r>
          </a:p>
        </p:txBody>
      </p:sp>
      <p:sp>
        <p:nvSpPr>
          <p:cNvPr id="3" name="Content Placeholder 2"/>
          <p:cNvSpPr>
            <a:spLocks noGrp="1"/>
          </p:cNvSpPr>
          <p:nvPr>
            <p:ph idx="1"/>
          </p:nvPr>
        </p:nvSpPr>
        <p:spPr>
          <a:xfrm>
            <a:off x="628650" y="1825625"/>
            <a:ext cx="7886700" cy="4351338"/>
          </a:xfrm>
        </p:spPr>
        <p:txBody>
          <a:bodyPr>
            <a:normAutofit lnSpcReduction="10000"/>
          </a:bodyPr>
          <a:lstStyle/>
          <a:p>
            <a:pPr marL="0" indent="0">
              <a:buNone/>
            </a:pPr>
            <a:r>
              <a:rPr lang="en-US" i="1" dirty="0">
                <a:solidFill>
                  <a:srgbClr val="1774E6"/>
                </a:solidFill>
              </a:rPr>
              <a:t>24-hour substitute care for children placed away from their parents or guardians and for whom the </a:t>
            </a:r>
            <a:r>
              <a:rPr lang="en-US" b="1" i="1" dirty="0">
                <a:solidFill>
                  <a:srgbClr val="1774E6"/>
                </a:solidFill>
              </a:rPr>
              <a:t>Title IV-E agency</a:t>
            </a:r>
            <a:r>
              <a:rPr lang="en-US" i="1" dirty="0">
                <a:solidFill>
                  <a:srgbClr val="1774E6"/>
                </a:solidFill>
              </a:rPr>
              <a:t> has placement and care responsibility. </a:t>
            </a:r>
          </a:p>
          <a:p>
            <a:pPr marL="0" indent="0">
              <a:buNone/>
            </a:pPr>
            <a:endParaRPr lang="en-US" sz="1300" dirty="0"/>
          </a:p>
          <a:p>
            <a:r>
              <a:rPr lang="en-US" sz="1600" dirty="0"/>
              <a:t>In Alaska, at this time, the only SSA Title IV-E Agencies (under US HHS) are:</a:t>
            </a:r>
          </a:p>
          <a:p>
            <a:pPr lvl="1"/>
            <a:r>
              <a:rPr lang="en-US" sz="1200" dirty="0"/>
              <a:t>Office of Children’s Services (OCS)</a:t>
            </a:r>
          </a:p>
          <a:p>
            <a:pPr lvl="1"/>
            <a:r>
              <a:rPr lang="en-US" sz="1200" dirty="0"/>
              <a:t>The Aleut Community of St. Paul Island (Pribilofs)</a:t>
            </a:r>
          </a:p>
          <a:p>
            <a:pPr lvl="1"/>
            <a:r>
              <a:rPr lang="en-US" sz="1200" dirty="0" err="1"/>
              <a:t>Kenaitze</a:t>
            </a:r>
            <a:r>
              <a:rPr lang="en-US" sz="1200" dirty="0"/>
              <a:t> Indian Tribe (Kenai)</a:t>
            </a:r>
          </a:p>
          <a:p>
            <a:pPr lvl="1"/>
            <a:r>
              <a:rPr lang="en-US" sz="1200" dirty="0" err="1"/>
              <a:t>Maniilaq</a:t>
            </a:r>
            <a:r>
              <a:rPr lang="en-US" sz="1200" dirty="0"/>
              <a:t> Association (Kotzebue)</a:t>
            </a:r>
          </a:p>
          <a:p>
            <a:pPr lvl="1"/>
            <a:r>
              <a:rPr lang="en-US" sz="1200" dirty="0"/>
              <a:t>Central Council of Tlingit and Haida Indian Tribes of Alaska (Juneau and Southeast)</a:t>
            </a:r>
          </a:p>
          <a:p>
            <a:pPr marL="342892" lvl="1" indent="0">
              <a:buNone/>
            </a:pPr>
            <a:endParaRPr lang="en-US" sz="1300" dirty="0"/>
          </a:p>
          <a:p>
            <a:r>
              <a:rPr lang="en-US" sz="1600" dirty="0"/>
              <a:t>Title I-A requirements only apply to students in the custody of Title IV-E Organizations</a:t>
            </a:r>
          </a:p>
          <a:p>
            <a:pPr marL="0" indent="0">
              <a:buNone/>
            </a:pPr>
            <a:endParaRPr lang="en-US" sz="1300" dirty="0"/>
          </a:p>
          <a:p>
            <a:r>
              <a:rPr lang="en-US" sz="1600" dirty="0"/>
              <a:t>Clarifications around</a:t>
            </a:r>
            <a:r>
              <a:rPr lang="en-US" sz="1600" b="1" dirty="0"/>
              <a:t> </a:t>
            </a:r>
            <a:r>
              <a:rPr lang="en-US" sz="1600" dirty="0"/>
              <a:t>Foster Care services provided by Tribal Entities</a:t>
            </a:r>
          </a:p>
          <a:p>
            <a:pPr lvl="1"/>
            <a:r>
              <a:rPr lang="en-US" sz="1200" dirty="0"/>
              <a:t>Some Tribal Organizations in Alaska have used their sovereignty to establish Tribal Courts and voluntary and/or mandated Tribal Foster Care; the I-A requirements </a:t>
            </a:r>
            <a:r>
              <a:rPr lang="en-US" sz="1200" b="1" dirty="0"/>
              <a:t>are not </a:t>
            </a:r>
            <a:r>
              <a:rPr lang="en-US" sz="1200" dirty="0"/>
              <a:t>applicable to these students.</a:t>
            </a:r>
          </a:p>
          <a:p>
            <a:pPr lvl="1"/>
            <a:r>
              <a:rPr lang="en-US" sz="1200" dirty="0"/>
              <a:t>Federally Recognized Tribes/Tribal Organizations/Tribal Consortia also have the option to apply directly to federal HHS to serve as a IV-E agency, which ACSPI, </a:t>
            </a:r>
            <a:r>
              <a:rPr lang="en-US" sz="1200" dirty="0" err="1"/>
              <a:t>Kenaitze</a:t>
            </a:r>
            <a:r>
              <a:rPr lang="en-US" sz="1200" dirty="0"/>
              <a:t>, </a:t>
            </a:r>
            <a:r>
              <a:rPr lang="en-US" sz="1200" dirty="0" err="1"/>
              <a:t>Maniilaq</a:t>
            </a:r>
            <a:r>
              <a:rPr lang="en-US" sz="1200" dirty="0"/>
              <a:t>, and CCTHITA have done.</a:t>
            </a:r>
          </a:p>
          <a:p>
            <a:pPr marL="342892" lvl="1" indent="0">
              <a:buNone/>
            </a:pPr>
            <a:endParaRPr lang="en-US" sz="1300" dirty="0"/>
          </a:p>
        </p:txBody>
      </p:sp>
    </p:spTree>
    <p:extLst>
      <p:ext uri="{BB962C8B-B14F-4D97-AF65-F5344CB8AC3E}">
        <p14:creationId xmlns:p14="http://schemas.microsoft.com/office/powerpoint/2010/main" val="401488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Six Main Components</a:t>
            </a:r>
          </a:p>
        </p:txBody>
      </p:sp>
      <p:graphicFrame>
        <p:nvGraphicFramePr>
          <p:cNvPr id="4" name="Content Placeholder 3" descr="LIst of Six main components"/>
          <p:cNvGraphicFramePr>
            <a:graphicFrameLocks noGrp="1"/>
          </p:cNvGraphicFramePr>
          <p:nvPr>
            <p:ph idx="1"/>
            <p:extLst>
              <p:ext uri="{D42A27DB-BD31-4B8C-83A1-F6EECF244321}">
                <p14:modId xmlns:p14="http://schemas.microsoft.com/office/powerpoint/2010/main" val="3974539542"/>
              </p:ext>
            </p:extLst>
          </p:nvPr>
        </p:nvGraphicFramePr>
        <p:xfrm>
          <a:off x="661988"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96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1. Establish POCs and Transportation Agreement  for District and OCS  </a:t>
            </a:r>
            <a:br>
              <a:rPr lang="en-US" dirty="0"/>
            </a:br>
            <a:endParaRPr lang="en-US" dirty="0">
              <a:solidFill>
                <a:schemeClr val="tx1"/>
              </a:solidFill>
            </a:endParaRPr>
          </a:p>
        </p:txBody>
      </p:sp>
      <p:sp>
        <p:nvSpPr>
          <p:cNvPr id="5" name="Content Placeholder 4"/>
          <p:cNvSpPr>
            <a:spLocks noGrp="1"/>
          </p:cNvSpPr>
          <p:nvPr>
            <p:ph idx="1"/>
          </p:nvPr>
        </p:nvSpPr>
        <p:spPr>
          <a:xfrm>
            <a:off x="628650" y="1825625"/>
            <a:ext cx="5436870" cy="4351338"/>
          </a:xfrm>
        </p:spPr>
        <p:txBody>
          <a:bodyPr>
            <a:normAutofit fontScale="85000" lnSpcReduction="20000"/>
          </a:bodyPr>
          <a:lstStyle/>
          <a:p>
            <a:pPr marL="0" indent="0">
              <a:buNone/>
            </a:pPr>
            <a:r>
              <a:rPr lang="en-US" b="1" dirty="0"/>
              <a:t>Points of Contact:</a:t>
            </a:r>
          </a:p>
          <a:p>
            <a:pPr lvl="1"/>
            <a:r>
              <a:rPr lang="en-US" dirty="0"/>
              <a:t>For Office of Children’s Services (OCS)</a:t>
            </a:r>
          </a:p>
          <a:p>
            <a:pPr lvl="2"/>
            <a:r>
              <a:rPr lang="en-US" dirty="0"/>
              <a:t>Local Case Worker/Protective Services Specialist (PSS)</a:t>
            </a:r>
          </a:p>
          <a:p>
            <a:pPr lvl="2"/>
            <a:r>
              <a:rPr lang="en-US" dirty="0"/>
              <a:t>Regional Protective Services Manager (PSM)</a:t>
            </a:r>
          </a:p>
          <a:p>
            <a:pPr lvl="2"/>
            <a:endParaRPr lang="en-US" dirty="0"/>
          </a:p>
          <a:p>
            <a:pPr lvl="1"/>
            <a:r>
              <a:rPr lang="en-US" dirty="0"/>
              <a:t>For School District</a:t>
            </a:r>
          </a:p>
          <a:p>
            <a:pPr lvl="2"/>
            <a:r>
              <a:rPr lang="en-US" dirty="0"/>
              <a:t>Federal Programs Manager</a:t>
            </a:r>
          </a:p>
          <a:p>
            <a:pPr lvl="2"/>
            <a:r>
              <a:rPr lang="en-US" dirty="0"/>
              <a:t>Counselor</a:t>
            </a:r>
          </a:p>
          <a:p>
            <a:pPr lvl="2"/>
            <a:r>
              <a:rPr lang="en-US" dirty="0"/>
              <a:t>Registrar</a:t>
            </a:r>
          </a:p>
          <a:p>
            <a:pPr marL="685800" lvl="2" indent="0">
              <a:buNone/>
            </a:pPr>
            <a:endParaRPr lang="en-US" dirty="0"/>
          </a:p>
          <a:p>
            <a:pPr marL="0" indent="0">
              <a:buNone/>
            </a:pPr>
            <a:r>
              <a:rPr lang="en-US" b="1" dirty="0"/>
              <a:t>Transportation Agreement:</a:t>
            </a:r>
          </a:p>
          <a:p>
            <a:pPr lvl="1"/>
            <a:r>
              <a:rPr lang="en-US" dirty="0"/>
              <a:t>All districts accepting Title I-A funds must also collaborate with OCS to create a written transportation agreement to ensure FC student will be provided daily transportation that will  enable them to attend their school of origin </a:t>
            </a:r>
          </a:p>
          <a:p>
            <a:pPr lvl="2"/>
            <a:r>
              <a:rPr lang="en-US" dirty="0"/>
              <a:t>Who arranges, who provides, who funds</a:t>
            </a:r>
          </a:p>
          <a:p>
            <a:pPr lvl="2"/>
            <a:r>
              <a:rPr lang="en-US" dirty="0"/>
              <a:t>Dispute Resolution Policy</a:t>
            </a:r>
          </a:p>
          <a:p>
            <a:pPr lvl="1"/>
            <a:endParaRPr lang="en-US" dirty="0"/>
          </a:p>
        </p:txBody>
      </p:sp>
      <p:pic>
        <p:nvPicPr>
          <p:cNvPr id="2" name="Picture 1" descr="illegible screenshot of MOU">
            <a:extLst>
              <a:ext uri="{FF2B5EF4-FFF2-40B4-BE49-F238E27FC236}">
                <a16:creationId xmlns:a16="http://schemas.microsoft.com/office/drawing/2014/main" id="{3D0EB486-51CC-0CD0-7F0D-57C980B751E6}"/>
              </a:ext>
            </a:extLst>
          </p:cNvPr>
          <p:cNvPicPr>
            <a:picLocks noChangeAspect="1"/>
          </p:cNvPicPr>
          <p:nvPr/>
        </p:nvPicPr>
        <p:blipFill rotWithShape="1">
          <a:blip r:embed="rId3"/>
          <a:srcRect l="2872" t="1235"/>
          <a:stretch/>
        </p:blipFill>
        <p:spPr>
          <a:xfrm>
            <a:off x="6275178" y="2641370"/>
            <a:ext cx="2483258" cy="3030114"/>
          </a:xfrm>
          <a:prstGeom prst="rect">
            <a:avLst/>
          </a:prstGeom>
          <a:ln>
            <a:noFill/>
          </a:ln>
          <a:effectLst>
            <a:outerShdw blurRad="292100" dist="139700" dir="2700000" algn="tl" rotWithShape="0">
              <a:srgbClr val="333333">
                <a:alpha val="65000"/>
              </a:srgbClr>
            </a:outerShdw>
          </a:effectLst>
        </p:spPr>
      </p:pic>
      <p:pic>
        <p:nvPicPr>
          <p:cNvPr id="3" name="Picture 2" descr="Logo of Alaska Department of Family and Community Services.">
            <a:extLst>
              <a:ext uri="{FF2B5EF4-FFF2-40B4-BE49-F238E27FC236}">
                <a16:creationId xmlns:a16="http://schemas.microsoft.com/office/drawing/2014/main" id="{8DCAF29C-756A-3A77-978C-93CD81BBB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178" y="1566694"/>
            <a:ext cx="2170600" cy="759355"/>
          </a:xfrm>
          <a:prstGeom prst="rect">
            <a:avLst/>
          </a:prstGeom>
        </p:spPr>
      </p:pic>
    </p:spTree>
    <p:extLst>
      <p:ext uri="{BB962C8B-B14F-4D97-AF65-F5344CB8AC3E}">
        <p14:creationId xmlns:p14="http://schemas.microsoft.com/office/powerpoint/2010/main" val="337088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659A-A6C0-70BF-2A4A-3BAE974A12A3}"/>
              </a:ext>
            </a:extLst>
          </p:cNvPr>
          <p:cNvSpPr>
            <a:spLocks noGrp="1"/>
          </p:cNvSpPr>
          <p:nvPr>
            <p:ph type="title"/>
          </p:nvPr>
        </p:nvSpPr>
        <p:spPr/>
        <p:txBody>
          <a:bodyPr/>
          <a:lstStyle/>
          <a:p>
            <a:r>
              <a:rPr lang="en-US" dirty="0">
                <a:solidFill>
                  <a:schemeClr val="tx1"/>
                </a:solidFill>
              </a:rPr>
              <a:t>Points of Contact (POC)</a:t>
            </a:r>
          </a:p>
        </p:txBody>
      </p:sp>
      <p:sp>
        <p:nvSpPr>
          <p:cNvPr id="3" name="Content Placeholder 2">
            <a:extLst>
              <a:ext uri="{FF2B5EF4-FFF2-40B4-BE49-F238E27FC236}">
                <a16:creationId xmlns:a16="http://schemas.microsoft.com/office/drawing/2014/main" id="{3E9F5F2F-14FE-55A6-14F1-2EBA651F6C9C}"/>
              </a:ext>
            </a:extLst>
          </p:cNvPr>
          <p:cNvSpPr>
            <a:spLocks noGrp="1"/>
          </p:cNvSpPr>
          <p:nvPr>
            <p:ph idx="1"/>
          </p:nvPr>
        </p:nvSpPr>
        <p:spPr/>
        <p:txBody>
          <a:bodyPr/>
          <a:lstStyle/>
          <a:p>
            <a:r>
              <a:rPr lang="en-US" dirty="0">
                <a:solidFill>
                  <a:srgbClr val="FF0000"/>
                </a:solidFill>
              </a:rPr>
              <a:t>Who is our district FC POC?</a:t>
            </a:r>
          </a:p>
          <a:p>
            <a:pPr lvl="1"/>
            <a:r>
              <a:rPr lang="en-US" dirty="0">
                <a:solidFill>
                  <a:srgbClr val="FF0000"/>
                </a:solidFill>
              </a:rPr>
              <a:t>Contact Information:</a:t>
            </a:r>
          </a:p>
          <a:p>
            <a:endParaRPr lang="en-US" dirty="0">
              <a:solidFill>
                <a:srgbClr val="FF0000"/>
              </a:solidFill>
            </a:endParaRPr>
          </a:p>
          <a:p>
            <a:r>
              <a:rPr lang="en-US" dirty="0">
                <a:solidFill>
                  <a:srgbClr val="FF0000"/>
                </a:solidFill>
              </a:rPr>
              <a:t>Who is the OCS POC for our district?</a:t>
            </a:r>
          </a:p>
          <a:p>
            <a:pPr lvl="1"/>
            <a:r>
              <a:rPr lang="en-US" dirty="0">
                <a:solidFill>
                  <a:srgbClr val="FF0000"/>
                </a:solidFill>
              </a:rPr>
              <a:t>Contact Information:</a:t>
            </a:r>
          </a:p>
          <a:p>
            <a:endParaRPr lang="en-US" b="1" dirty="0">
              <a:solidFill>
                <a:srgbClr val="FF0000"/>
              </a:solidFill>
            </a:endParaRPr>
          </a:p>
        </p:txBody>
      </p:sp>
    </p:spTree>
    <p:extLst>
      <p:ext uri="{BB962C8B-B14F-4D97-AF65-F5344CB8AC3E}">
        <p14:creationId xmlns:p14="http://schemas.microsoft.com/office/powerpoint/2010/main" val="408961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Transportation Agreement for Rural Roadless Districts</a:t>
            </a:r>
          </a:p>
        </p:txBody>
      </p:sp>
      <p:sp>
        <p:nvSpPr>
          <p:cNvPr id="5" name="Content Placeholder 4"/>
          <p:cNvSpPr>
            <a:spLocks noGrp="1"/>
          </p:cNvSpPr>
          <p:nvPr>
            <p:ph sz="half" idx="1"/>
          </p:nvPr>
        </p:nvSpPr>
        <p:spPr>
          <a:xfrm>
            <a:off x="628650" y="1690689"/>
            <a:ext cx="5192287" cy="4330970"/>
          </a:xfrm>
        </p:spPr>
        <p:txBody>
          <a:bodyPr>
            <a:normAutofit fontScale="55000" lnSpcReduction="20000"/>
          </a:bodyPr>
          <a:lstStyle/>
          <a:p>
            <a:r>
              <a:rPr lang="en-US" sz="2900" b="0" dirty="0"/>
              <a:t>Consider using DEED/OCS Template to establish required Transportation Agreement</a:t>
            </a:r>
          </a:p>
          <a:p>
            <a:pPr marL="600067" lvl="1" indent="-257175"/>
            <a:r>
              <a:rPr lang="en-US" dirty="0"/>
              <a:t>Few students per year needing transportation</a:t>
            </a:r>
          </a:p>
          <a:p>
            <a:pPr marL="600067" lvl="1" indent="-257175"/>
            <a:r>
              <a:rPr lang="en-US" b="0" dirty="0"/>
              <a:t>Complete for individual students on case-by-case basis</a:t>
            </a:r>
          </a:p>
          <a:p>
            <a:pPr marL="600067" lvl="1" indent="-257175"/>
            <a:r>
              <a:rPr lang="en-US" dirty="0"/>
              <a:t>Lists t</a:t>
            </a:r>
            <a:r>
              <a:rPr lang="en-US" b="0" dirty="0"/>
              <a:t>ransportation options </a:t>
            </a:r>
          </a:p>
          <a:p>
            <a:pPr marL="600067" lvl="1" indent="-257175"/>
            <a:r>
              <a:rPr lang="en-US" b="0" dirty="0"/>
              <a:t>No prior promise of OCS funds</a:t>
            </a:r>
          </a:p>
          <a:p>
            <a:pPr marL="342892" lvl="1" indent="0">
              <a:buNone/>
            </a:pPr>
            <a:endParaRPr lang="en-US" b="0" dirty="0"/>
          </a:p>
          <a:p>
            <a:r>
              <a:rPr lang="en-US" sz="2900" dirty="0"/>
              <a:t>Even for foster students remaining in a community with only one school option, that school option is still considered the “school of origin”</a:t>
            </a:r>
          </a:p>
          <a:p>
            <a:endParaRPr lang="en-US" sz="2900" dirty="0"/>
          </a:p>
          <a:p>
            <a:pPr marL="257175" indent="-257175"/>
            <a:r>
              <a:rPr lang="en-US" sz="2900" dirty="0"/>
              <a:t>Even within a village where everyone typically walks, if walking to the school of origin is a </a:t>
            </a:r>
            <a:r>
              <a:rPr lang="en-US" sz="2900" b="1" dirty="0"/>
              <a:t>barrier to attendance</a:t>
            </a:r>
            <a:r>
              <a:rPr lang="en-US" sz="2900" dirty="0"/>
              <a:t> for a child in foster care, transportation should be provided</a:t>
            </a:r>
          </a:p>
          <a:p>
            <a:pPr marL="257175" indent="-257175"/>
            <a:endParaRPr lang="en-US" sz="2900" dirty="0"/>
          </a:p>
          <a:p>
            <a:pPr marL="257175" indent="-257175"/>
            <a:r>
              <a:rPr lang="en-US" sz="2900" dirty="0"/>
              <a:t>If student’s foster care placement is in a different school community not connected by road, no transportation is required; student transfers schools</a:t>
            </a:r>
          </a:p>
          <a:p>
            <a:pPr marL="257175" indent="-257175"/>
            <a:endParaRPr lang="en-US" b="0" dirty="0"/>
          </a:p>
          <a:p>
            <a:pPr marL="600067" lvl="1" indent="-257175"/>
            <a:endParaRPr lang="en-US" b="0" dirty="0"/>
          </a:p>
          <a:p>
            <a:endParaRPr lang="en-US" dirty="0"/>
          </a:p>
          <a:p>
            <a:endParaRPr lang="en-US" dirty="0"/>
          </a:p>
          <a:p>
            <a:pPr lvl="2"/>
            <a:endParaRPr lang="en-US" dirty="0"/>
          </a:p>
          <a:p>
            <a:pPr lvl="1"/>
            <a:endParaRPr lang="en-US" dirty="0"/>
          </a:p>
        </p:txBody>
      </p:sp>
      <p:pic>
        <p:nvPicPr>
          <p:cNvPr id="3" name="Picture 2" descr="illegible screenshot of Transportation Agreement">
            <a:extLst>
              <a:ext uri="{FF2B5EF4-FFF2-40B4-BE49-F238E27FC236}">
                <a16:creationId xmlns:a16="http://schemas.microsoft.com/office/drawing/2014/main" id="{7CBC8B34-A9D6-1827-3292-22961F837CF4}"/>
              </a:ext>
            </a:extLst>
          </p:cNvPr>
          <p:cNvPicPr>
            <a:picLocks noChangeAspect="1"/>
          </p:cNvPicPr>
          <p:nvPr/>
        </p:nvPicPr>
        <p:blipFill>
          <a:blip r:embed="rId3"/>
          <a:stretch>
            <a:fillRect/>
          </a:stretch>
        </p:blipFill>
        <p:spPr>
          <a:xfrm>
            <a:off x="6138807" y="1767840"/>
            <a:ext cx="2572318" cy="3123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7335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3818</TotalTime>
  <Words>3570</Words>
  <Application>Microsoft Office PowerPoint</Application>
  <PresentationFormat>On-screen Show (4:3)</PresentationFormat>
  <Paragraphs>417</Paragraphs>
  <Slides>34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Tahoma</vt:lpstr>
      <vt:lpstr>1_Office Theme</vt:lpstr>
      <vt:lpstr>Ensuring the Educational Stability of Students in Foster Care</vt:lpstr>
      <vt:lpstr>Note to District Federal Program Manager and Foster Care Point of Contract:</vt:lpstr>
      <vt:lpstr>ESEA and Children in Foster Care</vt:lpstr>
      <vt:lpstr>Main Goal of Title I-A Foster Care Requirements</vt:lpstr>
      <vt:lpstr>Definition of Foster Care Used by ESEA</vt:lpstr>
      <vt:lpstr>Six Main Components</vt:lpstr>
      <vt:lpstr>1. Establish POCs and Transportation Agreement  for District and OCS   </vt:lpstr>
      <vt:lpstr>Points of Contact (POC)</vt:lpstr>
      <vt:lpstr>Transportation Agreement for Rural Roadless Districts</vt:lpstr>
      <vt:lpstr>Transportation Agreement for Large Urban Districts</vt:lpstr>
      <vt:lpstr>Transportation Agreement for Rural Districts with Distant School Communities Connected by Roads</vt:lpstr>
      <vt:lpstr>Transportation Agreement</vt:lpstr>
      <vt:lpstr>2. Receive and Record Student’s FC Status</vt:lpstr>
      <vt:lpstr>Resource: Weekly Report from OCS/DFCS</vt:lpstr>
      <vt:lpstr>Receive and Record Student’s FC Status</vt:lpstr>
      <vt:lpstr>3. Allow to Remain in “School of Origin”</vt:lpstr>
      <vt:lpstr>With and Without Educational Stability</vt:lpstr>
      <vt:lpstr>Notes for Rural Schools</vt:lpstr>
      <vt:lpstr>Allow to Remain in “School of Origin”</vt:lpstr>
      <vt:lpstr>4. Provide Transportation to School of Origin</vt:lpstr>
      <vt:lpstr>Notes for Schools that Usually Don’t Provide Transportation </vt:lpstr>
      <vt:lpstr>Provide Transportation to School of Origin</vt:lpstr>
      <vt:lpstr>5. Determine and Document If in Student’s Best Interest to Switch Schools  </vt:lpstr>
      <vt:lpstr>Determine and Document If in Student’s Best Interest to Switch Schools</vt:lpstr>
      <vt:lpstr>6. Expedite Enrollment If in Student’s Best Interest to Switch Schools</vt:lpstr>
      <vt:lpstr>Expedite Enrollment If in Student’s Best Interest to Switch Schools</vt:lpstr>
      <vt:lpstr>Flowchart for FC Student Enrollment </vt:lpstr>
      <vt:lpstr>Flowchart for FC Student Enrollment </vt:lpstr>
      <vt:lpstr>Flowchart for FC Student Enrollment </vt:lpstr>
      <vt:lpstr>Additional Rights of Students in Foster Care</vt:lpstr>
      <vt:lpstr>Annual Foster Care Questions in GMS</vt:lpstr>
      <vt:lpstr>Compliance Monitoring</vt:lpstr>
      <vt:lpstr>Resources: DEED Foster Care Webpage</vt:lpstr>
      <vt:lpstr>Contact Information </vt:lpstr>
    </vt:vector>
  </TitlesOfParts>
  <Company>State of Alaska - Department of Edication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Hardin, Erin M (EED)</dc:creator>
  <cp:lastModifiedBy>Paris, Jessica M (EED)</cp:lastModifiedBy>
  <cp:revision>246</cp:revision>
  <cp:lastPrinted>2024-10-01T02:34:04Z</cp:lastPrinted>
  <dcterms:created xsi:type="dcterms:W3CDTF">2017-09-10T20:47:50Z</dcterms:created>
  <dcterms:modified xsi:type="dcterms:W3CDTF">2025-07-04T00:11:31Z</dcterms:modified>
</cp:coreProperties>
</file>